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handoutMasterIdLst>
    <p:handoutMasterId r:id="rId57"/>
  </p:handoutMasterIdLst>
  <p:sldIdLst>
    <p:sldId id="256" r:id="rId2"/>
    <p:sldId id="257" r:id="rId3"/>
    <p:sldId id="274" r:id="rId4"/>
    <p:sldId id="261" r:id="rId5"/>
    <p:sldId id="275" r:id="rId6"/>
    <p:sldId id="276" r:id="rId7"/>
    <p:sldId id="258" r:id="rId8"/>
    <p:sldId id="259" r:id="rId9"/>
    <p:sldId id="260" r:id="rId10"/>
    <p:sldId id="262" r:id="rId11"/>
    <p:sldId id="303" r:id="rId12"/>
    <p:sldId id="300" r:id="rId13"/>
    <p:sldId id="299" r:id="rId14"/>
    <p:sldId id="298" r:id="rId15"/>
    <p:sldId id="305" r:id="rId16"/>
    <p:sldId id="263" r:id="rId17"/>
    <p:sldId id="278" r:id="rId18"/>
    <p:sldId id="297" r:id="rId19"/>
    <p:sldId id="279" r:id="rId20"/>
    <p:sldId id="282" r:id="rId21"/>
    <p:sldId id="280" r:id="rId22"/>
    <p:sldId id="281" r:id="rId23"/>
    <p:sldId id="296" r:id="rId24"/>
    <p:sldId id="277" r:id="rId25"/>
    <p:sldId id="306" r:id="rId26"/>
    <p:sldId id="283" r:id="rId27"/>
    <p:sldId id="301" r:id="rId28"/>
    <p:sldId id="350" r:id="rId29"/>
    <p:sldId id="287" r:id="rId30"/>
    <p:sldId id="286" r:id="rId31"/>
    <p:sldId id="351" r:id="rId32"/>
    <p:sldId id="304" r:id="rId33"/>
    <p:sldId id="307" r:id="rId34"/>
    <p:sldId id="309" r:id="rId35"/>
    <p:sldId id="310" r:id="rId36"/>
    <p:sldId id="311" r:id="rId37"/>
    <p:sldId id="312" r:id="rId38"/>
    <p:sldId id="314" r:id="rId39"/>
    <p:sldId id="315" r:id="rId40"/>
    <p:sldId id="316" r:id="rId41"/>
    <p:sldId id="317" r:id="rId42"/>
    <p:sldId id="318" r:id="rId43"/>
    <p:sldId id="319" r:id="rId44"/>
    <p:sldId id="323" r:id="rId45"/>
    <p:sldId id="338" r:id="rId46"/>
    <p:sldId id="339" r:id="rId47"/>
    <p:sldId id="340" r:id="rId48"/>
    <p:sldId id="342" r:id="rId49"/>
    <p:sldId id="343" r:id="rId50"/>
    <p:sldId id="344" r:id="rId51"/>
    <p:sldId id="345" r:id="rId52"/>
    <p:sldId id="346" r:id="rId53"/>
    <p:sldId id="347" r:id="rId54"/>
    <p:sldId id="348" r:id="rId55"/>
  </p:sldIdLst>
  <p:sldSz cx="12192000" cy="6858000"/>
  <p:notesSz cx="9928225"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7575"/>
    <a:srgbClr val="7B3633"/>
    <a:srgbClr val="471D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9" autoAdjust="0"/>
    <p:restoredTop sz="84336"/>
  </p:normalViewPr>
  <p:slideViewPr>
    <p:cSldViewPr snapToGrid="0" snapToObjects="1">
      <p:cViewPr varScale="1">
        <p:scale>
          <a:sx n="80" d="100"/>
          <a:sy n="80" d="100"/>
        </p:scale>
        <p:origin x="11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4302231" cy="341064"/>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5623697" y="3"/>
            <a:ext cx="4302231" cy="341064"/>
          </a:xfrm>
          <a:prstGeom prst="rect">
            <a:avLst/>
          </a:prstGeom>
        </p:spPr>
        <p:txBody>
          <a:bodyPr vert="horz" lIns="91440" tIns="45720" rIns="91440" bIns="45720" rtlCol="0"/>
          <a:lstStyle>
            <a:lvl1pPr algn="r">
              <a:defRPr sz="1200"/>
            </a:lvl1pPr>
          </a:lstStyle>
          <a:p>
            <a:fld id="{B4FDD3A4-E2B4-4CF1-8E19-72D57464D6B1}" type="datetimeFigureOut">
              <a:rPr lang="en-AU" smtClean="0"/>
              <a:t>1/6/21</a:t>
            </a:fld>
            <a:endParaRPr lang="en-AU"/>
          </a:p>
        </p:txBody>
      </p:sp>
      <p:sp>
        <p:nvSpPr>
          <p:cNvPr id="4" name="Footer Placeholder 3"/>
          <p:cNvSpPr>
            <a:spLocks noGrp="1"/>
          </p:cNvSpPr>
          <p:nvPr>
            <p:ph type="ftr" sz="quarter" idx="2"/>
          </p:nvPr>
        </p:nvSpPr>
        <p:spPr>
          <a:xfrm>
            <a:off x="0" y="6456612"/>
            <a:ext cx="4302231" cy="341063"/>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5623697" y="6456612"/>
            <a:ext cx="4302231" cy="341063"/>
          </a:xfrm>
          <a:prstGeom prst="rect">
            <a:avLst/>
          </a:prstGeom>
        </p:spPr>
        <p:txBody>
          <a:bodyPr vert="horz" lIns="91440" tIns="45720" rIns="91440" bIns="45720" rtlCol="0" anchor="b"/>
          <a:lstStyle>
            <a:lvl1pPr algn="r">
              <a:defRPr sz="1200"/>
            </a:lvl1pPr>
          </a:lstStyle>
          <a:p>
            <a:fld id="{F9ED1A03-6855-4EC5-8E24-83A39AF7E8D6}" type="slidenum">
              <a:rPr lang="en-AU" smtClean="0"/>
              <a:t>‹#›</a:t>
            </a:fld>
            <a:endParaRPr lang="en-AU"/>
          </a:p>
        </p:txBody>
      </p:sp>
    </p:spTree>
    <p:extLst>
      <p:ext uri="{BB962C8B-B14F-4D97-AF65-F5344CB8AC3E}">
        <p14:creationId xmlns:p14="http://schemas.microsoft.com/office/powerpoint/2010/main" val="3926488246"/>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jpeg>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tiff>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f>
</file>

<file path=ppt/media/image40.png>
</file>

<file path=ppt/media/image41.png>
</file>

<file path=ppt/media/image42.png>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4302231" cy="3410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623697" y="3"/>
            <a:ext cx="4302231" cy="341064"/>
          </a:xfrm>
          <a:prstGeom prst="rect">
            <a:avLst/>
          </a:prstGeom>
        </p:spPr>
        <p:txBody>
          <a:bodyPr vert="horz" lIns="91440" tIns="45720" rIns="91440" bIns="45720" rtlCol="0"/>
          <a:lstStyle>
            <a:lvl1pPr algn="r">
              <a:defRPr sz="1200"/>
            </a:lvl1pPr>
          </a:lstStyle>
          <a:p>
            <a:fld id="{0B9690E2-6F1F-974C-816E-8CC768231573}" type="datetimeFigureOut">
              <a:rPr lang="en-US" smtClean="0"/>
              <a:t>6/1/21</a:t>
            </a:fld>
            <a:endParaRPr lang="en-US"/>
          </a:p>
        </p:txBody>
      </p:sp>
      <p:sp>
        <p:nvSpPr>
          <p:cNvPr id="4" name="Slide Image Placehold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2823" y="3271381"/>
            <a:ext cx="7942580" cy="267658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456612"/>
            <a:ext cx="4302231" cy="3410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623697" y="6456612"/>
            <a:ext cx="4302231" cy="341063"/>
          </a:xfrm>
          <a:prstGeom prst="rect">
            <a:avLst/>
          </a:prstGeom>
        </p:spPr>
        <p:txBody>
          <a:bodyPr vert="horz" lIns="91440" tIns="45720" rIns="91440" bIns="45720" rtlCol="0" anchor="b"/>
          <a:lstStyle>
            <a:lvl1pPr algn="r">
              <a:defRPr sz="1200"/>
            </a:lvl1pPr>
          </a:lstStyle>
          <a:p>
            <a:fld id="{A351BADA-FFB4-5A45-A0E0-9FAA7549B17E}" type="slidenum">
              <a:rPr lang="en-US" smtClean="0"/>
              <a:t>‹#›</a:t>
            </a:fld>
            <a:endParaRPr lang="en-US"/>
          </a:p>
        </p:txBody>
      </p:sp>
    </p:spTree>
    <p:extLst>
      <p:ext uri="{BB962C8B-B14F-4D97-AF65-F5344CB8AC3E}">
        <p14:creationId xmlns:p14="http://schemas.microsoft.com/office/powerpoint/2010/main" val="66673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a:t>
            </a:fld>
            <a:endParaRPr lang="en-US"/>
          </a:p>
        </p:txBody>
      </p:sp>
    </p:spTree>
    <p:extLst>
      <p:ext uri="{BB962C8B-B14F-4D97-AF65-F5344CB8AC3E}">
        <p14:creationId xmlns:p14="http://schemas.microsoft.com/office/powerpoint/2010/main" val="1537930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http://www.acting-man.com/blog/media/2014/08/R-After-Rome.jpg  [Access date:  29/07/15]</a:t>
            </a:r>
          </a:p>
          <a:p>
            <a:endParaRPr lang="en-AU" dirty="0"/>
          </a:p>
        </p:txBody>
      </p:sp>
      <p:sp>
        <p:nvSpPr>
          <p:cNvPr id="4" name="Slide Number Placeholder 3"/>
          <p:cNvSpPr>
            <a:spLocks noGrp="1"/>
          </p:cNvSpPr>
          <p:nvPr>
            <p:ph type="sldNum" sz="quarter" idx="10"/>
          </p:nvPr>
        </p:nvSpPr>
        <p:spPr/>
        <p:txBody>
          <a:bodyPr/>
          <a:lstStyle/>
          <a:p>
            <a:fld id="{D9220949-308C-445E-81C0-95599FB505C0}" type="slidenum">
              <a:rPr lang="en-AU" smtClean="0"/>
              <a:t>40</a:t>
            </a:fld>
            <a:endParaRPr lang="en-AU"/>
          </a:p>
        </p:txBody>
      </p:sp>
    </p:spTree>
    <p:extLst>
      <p:ext uri="{BB962C8B-B14F-4D97-AF65-F5344CB8AC3E}">
        <p14:creationId xmlns:p14="http://schemas.microsoft.com/office/powerpoint/2010/main" val="2142902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44</a:t>
            </a:fld>
            <a:endParaRPr lang="en-US"/>
          </a:p>
        </p:txBody>
      </p:sp>
    </p:spTree>
    <p:extLst>
      <p:ext uri="{BB962C8B-B14F-4D97-AF65-F5344CB8AC3E}">
        <p14:creationId xmlns:p14="http://schemas.microsoft.com/office/powerpoint/2010/main" val="3034122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45</a:t>
            </a:fld>
            <a:endParaRPr lang="en-US"/>
          </a:p>
        </p:txBody>
      </p:sp>
    </p:spTree>
    <p:extLst>
      <p:ext uri="{BB962C8B-B14F-4D97-AF65-F5344CB8AC3E}">
        <p14:creationId xmlns:p14="http://schemas.microsoft.com/office/powerpoint/2010/main" val="2529382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46</a:t>
            </a:fld>
            <a:endParaRPr lang="en-US"/>
          </a:p>
        </p:txBody>
      </p:sp>
    </p:spTree>
    <p:extLst>
      <p:ext uri="{BB962C8B-B14F-4D97-AF65-F5344CB8AC3E}">
        <p14:creationId xmlns:p14="http://schemas.microsoft.com/office/powerpoint/2010/main" val="36025318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47</a:t>
            </a:fld>
            <a:endParaRPr lang="en-US"/>
          </a:p>
        </p:txBody>
      </p:sp>
    </p:spTree>
    <p:extLst>
      <p:ext uri="{BB962C8B-B14F-4D97-AF65-F5344CB8AC3E}">
        <p14:creationId xmlns:p14="http://schemas.microsoft.com/office/powerpoint/2010/main" val="38586826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48</a:t>
            </a:fld>
            <a:endParaRPr lang="en-US"/>
          </a:p>
        </p:txBody>
      </p:sp>
    </p:spTree>
    <p:extLst>
      <p:ext uri="{BB962C8B-B14F-4D97-AF65-F5344CB8AC3E}">
        <p14:creationId xmlns:p14="http://schemas.microsoft.com/office/powerpoint/2010/main" val="40489059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49</a:t>
            </a:fld>
            <a:endParaRPr lang="en-US"/>
          </a:p>
        </p:txBody>
      </p:sp>
    </p:spTree>
    <p:extLst>
      <p:ext uri="{BB962C8B-B14F-4D97-AF65-F5344CB8AC3E}">
        <p14:creationId xmlns:p14="http://schemas.microsoft.com/office/powerpoint/2010/main" val="1511024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50</a:t>
            </a:fld>
            <a:endParaRPr lang="en-US"/>
          </a:p>
        </p:txBody>
      </p:sp>
    </p:spTree>
    <p:extLst>
      <p:ext uri="{BB962C8B-B14F-4D97-AF65-F5344CB8AC3E}">
        <p14:creationId xmlns:p14="http://schemas.microsoft.com/office/powerpoint/2010/main" val="5978177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51</a:t>
            </a:fld>
            <a:endParaRPr lang="en-US"/>
          </a:p>
        </p:txBody>
      </p:sp>
    </p:spTree>
    <p:extLst>
      <p:ext uri="{BB962C8B-B14F-4D97-AF65-F5344CB8AC3E}">
        <p14:creationId xmlns:p14="http://schemas.microsoft.com/office/powerpoint/2010/main" val="36010791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52</a:t>
            </a:fld>
            <a:endParaRPr lang="en-US"/>
          </a:p>
        </p:txBody>
      </p:sp>
    </p:spTree>
    <p:extLst>
      <p:ext uri="{BB962C8B-B14F-4D97-AF65-F5344CB8AC3E}">
        <p14:creationId xmlns:p14="http://schemas.microsoft.com/office/powerpoint/2010/main" val="726333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a:t>
            </a:r>
            <a:r>
              <a:rPr lang="en-US" baseline="0"/>
              <a:t> What problems could an empire that big face?</a:t>
            </a:r>
            <a:endParaRPr lang="en-US"/>
          </a:p>
        </p:txBody>
      </p:sp>
      <p:sp>
        <p:nvSpPr>
          <p:cNvPr id="4" name="Slide Number Placeholder 3"/>
          <p:cNvSpPr>
            <a:spLocks noGrp="1"/>
          </p:cNvSpPr>
          <p:nvPr>
            <p:ph type="sldNum" sz="quarter" idx="10"/>
          </p:nvPr>
        </p:nvSpPr>
        <p:spPr/>
        <p:txBody>
          <a:bodyPr/>
          <a:lstStyle/>
          <a:p>
            <a:fld id="{A351BADA-FFB4-5A45-A0E0-9FAA7549B17E}" type="slidenum">
              <a:rPr lang="en-US" smtClean="0"/>
              <a:t>10</a:t>
            </a:fld>
            <a:endParaRPr lang="en-US"/>
          </a:p>
        </p:txBody>
      </p:sp>
    </p:spTree>
    <p:extLst>
      <p:ext uri="{BB962C8B-B14F-4D97-AF65-F5344CB8AC3E}">
        <p14:creationId xmlns:p14="http://schemas.microsoft.com/office/powerpoint/2010/main" val="173671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53</a:t>
            </a:fld>
            <a:endParaRPr lang="en-US"/>
          </a:p>
        </p:txBody>
      </p:sp>
    </p:spTree>
    <p:extLst>
      <p:ext uri="{BB962C8B-B14F-4D97-AF65-F5344CB8AC3E}">
        <p14:creationId xmlns:p14="http://schemas.microsoft.com/office/powerpoint/2010/main" val="33674461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54</a:t>
            </a:fld>
            <a:endParaRPr lang="en-US"/>
          </a:p>
        </p:txBody>
      </p:sp>
    </p:spTree>
    <p:extLst>
      <p:ext uri="{BB962C8B-B14F-4D97-AF65-F5344CB8AC3E}">
        <p14:creationId xmlns:p14="http://schemas.microsoft.com/office/powerpoint/2010/main" val="1938615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Roads:</a:t>
            </a:r>
            <a:r>
              <a:rPr lang="en-AU" sz="1200" dirty="0"/>
              <a:t> As Rome conquered more land, they also came to control trade and the resources of the new areas.  </a:t>
            </a:r>
          </a:p>
          <a:p>
            <a:r>
              <a:rPr lang="en-AU" sz="1200" dirty="0"/>
              <a:t>Trade and transport was made easier by extensive roads that the Romans built.</a:t>
            </a:r>
          </a:p>
          <a:p>
            <a:pPr marL="0" marR="0" indent="0" algn="l" defTabSz="914400" rtl="0" eaLnBrk="1" fontAlgn="auto" latinLnBrk="0" hangingPunct="1">
              <a:lnSpc>
                <a:spcPct val="100000"/>
              </a:lnSpc>
              <a:spcBef>
                <a:spcPts val="0"/>
              </a:spcBef>
              <a:spcAft>
                <a:spcPts val="0"/>
              </a:spcAft>
              <a:buClrTx/>
              <a:buSzTx/>
              <a:buFontTx/>
              <a:buNone/>
              <a:tabLst/>
              <a:defRPr/>
            </a:pPr>
            <a:r>
              <a:rPr lang="en-AU" sz="1200" dirty="0"/>
              <a:t>Buildings:  The increased wealth meant that Rome was able to have many new developments.</a:t>
            </a:r>
          </a:p>
          <a:p>
            <a:r>
              <a:rPr lang="en-US" dirty="0"/>
              <a:t>Gladiators: </a:t>
            </a:r>
            <a:r>
              <a:rPr lang="en-AU" sz="1200" dirty="0"/>
              <a:t>The masses would be ‘entertained’ through lavish but grizzly shows often organised by senators to gain</a:t>
            </a:r>
            <a:r>
              <a:rPr lang="en-AU" sz="1200" baseline="0" dirty="0"/>
              <a:t> </a:t>
            </a:r>
            <a:r>
              <a:rPr lang="en-AU" sz="1200" dirty="0"/>
              <a:t>popularity. </a:t>
            </a:r>
          </a:p>
          <a:p>
            <a:r>
              <a:rPr lang="en-AU" sz="1200" dirty="0"/>
              <a:t>Entertainment in Rome helped to </a:t>
            </a:r>
            <a:r>
              <a:rPr lang="en-AU" sz="1200" baseline="0" dirty="0"/>
              <a:t> </a:t>
            </a:r>
            <a:r>
              <a:rPr lang="en-AU" sz="1200" dirty="0"/>
              <a:t>keep the masses happy…</a:t>
            </a:r>
          </a:p>
          <a:p>
            <a:endParaRPr lang="en-AU" sz="1200" dirty="0"/>
          </a:p>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13</a:t>
            </a:fld>
            <a:endParaRPr lang="en-US"/>
          </a:p>
        </p:txBody>
      </p:sp>
    </p:spTree>
    <p:extLst>
      <p:ext uri="{BB962C8B-B14F-4D97-AF65-F5344CB8AC3E}">
        <p14:creationId xmlns:p14="http://schemas.microsoft.com/office/powerpoint/2010/main" val="1916934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a:t>
            </a:r>
            <a:r>
              <a:rPr lang="en-US" baseline="0"/>
              <a:t> What problems could an empire that big face?</a:t>
            </a:r>
            <a:endParaRPr lang="en-US"/>
          </a:p>
        </p:txBody>
      </p:sp>
      <p:sp>
        <p:nvSpPr>
          <p:cNvPr id="4" name="Slide Number Placeholder 3"/>
          <p:cNvSpPr>
            <a:spLocks noGrp="1"/>
          </p:cNvSpPr>
          <p:nvPr>
            <p:ph type="sldNum" sz="quarter" idx="10"/>
          </p:nvPr>
        </p:nvSpPr>
        <p:spPr/>
        <p:txBody>
          <a:bodyPr/>
          <a:lstStyle/>
          <a:p>
            <a:fld id="{A351BADA-FFB4-5A45-A0E0-9FAA7549B17E}" type="slidenum">
              <a:rPr lang="en-US" smtClean="0"/>
              <a:t>14</a:t>
            </a:fld>
            <a:endParaRPr lang="en-US"/>
          </a:p>
        </p:txBody>
      </p:sp>
    </p:spTree>
    <p:extLst>
      <p:ext uri="{BB962C8B-B14F-4D97-AF65-F5344CB8AC3E}">
        <p14:creationId xmlns:p14="http://schemas.microsoft.com/office/powerpoint/2010/main" val="1288954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a:t>
            </a:r>
            <a:r>
              <a:rPr lang="en-US" baseline="0"/>
              <a:t> What problems could an empire that big face?</a:t>
            </a:r>
            <a:endParaRPr lang="en-US"/>
          </a:p>
        </p:txBody>
      </p:sp>
      <p:sp>
        <p:nvSpPr>
          <p:cNvPr id="4" name="Slide Number Placeholder 3"/>
          <p:cNvSpPr>
            <a:spLocks noGrp="1"/>
          </p:cNvSpPr>
          <p:nvPr>
            <p:ph type="sldNum" sz="quarter" idx="10"/>
          </p:nvPr>
        </p:nvSpPr>
        <p:spPr/>
        <p:txBody>
          <a:bodyPr/>
          <a:lstStyle/>
          <a:p>
            <a:fld id="{A351BADA-FFB4-5A45-A0E0-9FAA7549B17E}" type="slidenum">
              <a:rPr lang="en-US" smtClean="0"/>
              <a:t>15</a:t>
            </a:fld>
            <a:endParaRPr lang="en-US"/>
          </a:p>
        </p:txBody>
      </p:sp>
    </p:spTree>
    <p:extLst>
      <p:ext uri="{BB962C8B-B14F-4D97-AF65-F5344CB8AC3E}">
        <p14:creationId xmlns:p14="http://schemas.microsoft.com/office/powerpoint/2010/main" val="999433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bg1"/>
                </a:solidFill>
              </a:rPr>
              <a:t>The size of Rome made </a:t>
            </a:r>
            <a:r>
              <a:rPr lang="en-US" b="1" u="sng" dirty="0">
                <a:solidFill>
                  <a:schemeClr val="bg1"/>
                </a:solidFill>
              </a:rPr>
              <a:t>difficult to govern</a:t>
            </a:r>
            <a:r>
              <a:rPr lang="en-US" dirty="0">
                <a:solidFill>
                  <a:schemeClr val="bg1"/>
                </a:solidFill>
              </a:rPr>
              <a:t>, but ineffective and inconsistent leadership only served to magnify the problem. </a:t>
            </a:r>
          </a:p>
          <a:p>
            <a:r>
              <a:rPr lang="en-US" dirty="0">
                <a:solidFill>
                  <a:schemeClr val="bg1"/>
                </a:solidFill>
              </a:rPr>
              <a:t>The Praetorian Guard—the emperor’s personal bodyguards—</a:t>
            </a:r>
            <a:r>
              <a:rPr lang="en-US" b="1" u="sng" dirty="0">
                <a:solidFill>
                  <a:schemeClr val="bg1"/>
                </a:solidFill>
              </a:rPr>
              <a:t>assassinated</a:t>
            </a:r>
            <a:r>
              <a:rPr lang="en-US" dirty="0">
                <a:solidFill>
                  <a:schemeClr val="bg1"/>
                </a:solidFill>
              </a:rPr>
              <a:t> and installed new leaders at will, and once even auctioned the spot off to the highest bidder!</a:t>
            </a:r>
          </a:p>
          <a:p>
            <a:r>
              <a:rPr lang="en-US" b="1" u="sng" dirty="0">
                <a:solidFill>
                  <a:schemeClr val="bg1"/>
                </a:solidFill>
              </a:rPr>
              <a:t>Corruption and incompetence </a:t>
            </a:r>
            <a:r>
              <a:rPr lang="en-US" dirty="0">
                <a:solidFill>
                  <a:schemeClr val="bg1"/>
                </a:solidFill>
              </a:rPr>
              <a:t>within the whole government meant this political situation would worsen </a:t>
            </a:r>
          </a:p>
          <a:p>
            <a:r>
              <a:rPr lang="en-US" dirty="0">
                <a:solidFill>
                  <a:schemeClr val="bg1"/>
                </a:solidFill>
              </a:rPr>
              <a:t>And due to this political contamination, </a:t>
            </a:r>
            <a:r>
              <a:rPr lang="en-US" b="1" u="sng" dirty="0">
                <a:solidFill>
                  <a:schemeClr val="bg1"/>
                </a:solidFill>
              </a:rPr>
              <a:t>civic pride disappeared </a:t>
            </a:r>
            <a:r>
              <a:rPr lang="en-US" dirty="0">
                <a:solidFill>
                  <a:schemeClr val="bg1"/>
                </a:solidFill>
              </a:rPr>
              <a:t>and many Roman citizens </a:t>
            </a:r>
            <a:r>
              <a:rPr lang="en-US" b="1" u="sng" dirty="0">
                <a:solidFill>
                  <a:schemeClr val="bg1"/>
                </a:solidFill>
              </a:rPr>
              <a:t>lost trust </a:t>
            </a:r>
            <a:r>
              <a:rPr lang="en-US" dirty="0">
                <a:solidFill>
                  <a:schemeClr val="bg1"/>
                </a:solidFill>
              </a:rPr>
              <a:t>in their leadership.</a:t>
            </a:r>
          </a:p>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19</a:t>
            </a:fld>
            <a:endParaRPr lang="en-US"/>
          </a:p>
        </p:txBody>
      </p:sp>
    </p:spTree>
    <p:extLst>
      <p:ext uri="{BB962C8B-B14F-4D97-AF65-F5344CB8AC3E}">
        <p14:creationId xmlns:p14="http://schemas.microsoft.com/office/powerpoint/2010/main" val="902738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sz="1200"/>
          </a:p>
          <a:p>
            <a:endParaRPr lang="en-US"/>
          </a:p>
        </p:txBody>
      </p:sp>
      <p:sp>
        <p:nvSpPr>
          <p:cNvPr id="4" name="Slide Number Placeholder 3"/>
          <p:cNvSpPr>
            <a:spLocks noGrp="1"/>
          </p:cNvSpPr>
          <p:nvPr>
            <p:ph type="sldNum" sz="quarter" idx="10"/>
          </p:nvPr>
        </p:nvSpPr>
        <p:spPr/>
        <p:txBody>
          <a:bodyPr/>
          <a:lstStyle/>
          <a:p>
            <a:fld id="{A351BADA-FFB4-5A45-A0E0-9FAA7549B17E}" type="slidenum">
              <a:rPr lang="en-US" smtClean="0"/>
              <a:t>20</a:t>
            </a:fld>
            <a:endParaRPr lang="en-US"/>
          </a:p>
        </p:txBody>
      </p:sp>
    </p:spTree>
    <p:extLst>
      <p:ext uri="{BB962C8B-B14F-4D97-AF65-F5344CB8AC3E}">
        <p14:creationId xmlns:p14="http://schemas.microsoft.com/office/powerpoint/2010/main" val="2077407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solidFill>
                  <a:schemeClr val="bg1"/>
                </a:solidFill>
              </a:rPr>
              <a:t>Large territory </a:t>
            </a:r>
            <a:r>
              <a:rPr lang="en-US" dirty="0">
                <a:solidFill>
                  <a:schemeClr val="bg1"/>
                </a:solidFill>
              </a:rPr>
              <a:t>= administrative and logistical nightmare. </a:t>
            </a:r>
          </a:p>
          <a:p>
            <a:r>
              <a:rPr lang="en-US" dirty="0">
                <a:solidFill>
                  <a:schemeClr val="bg1"/>
                </a:solidFill>
              </a:rPr>
              <a:t>Rome struggled to gather enough </a:t>
            </a:r>
            <a:r>
              <a:rPr lang="en-US" b="1" u="sng" dirty="0">
                <a:solidFill>
                  <a:schemeClr val="bg1"/>
                </a:solidFill>
              </a:rPr>
              <a:t>troops and resources </a:t>
            </a:r>
            <a:r>
              <a:rPr lang="en-US" dirty="0">
                <a:solidFill>
                  <a:schemeClr val="bg1"/>
                </a:solidFill>
              </a:rPr>
              <a:t>to defend its frontiers from local rebellions and outside attacks.</a:t>
            </a:r>
          </a:p>
          <a:p>
            <a:r>
              <a:rPr lang="en-US" dirty="0">
                <a:solidFill>
                  <a:schemeClr val="bg1"/>
                </a:solidFill>
              </a:rPr>
              <a:t>As more and more funds were funneled into the military, </a:t>
            </a:r>
            <a:r>
              <a:rPr lang="en-US" b="1" u="sng" dirty="0">
                <a:solidFill>
                  <a:schemeClr val="bg1"/>
                </a:solidFill>
              </a:rPr>
              <a:t>maintaining the empire proved difficult</a:t>
            </a:r>
            <a:r>
              <a:rPr lang="en-US" dirty="0">
                <a:solidFill>
                  <a:schemeClr val="bg1"/>
                </a:solidFill>
              </a:rPr>
              <a:t>, </a:t>
            </a:r>
            <a:r>
              <a:rPr lang="en-US" b="1" u="sng" dirty="0">
                <a:solidFill>
                  <a:schemeClr val="bg1"/>
                </a:solidFill>
              </a:rPr>
              <a:t>technological advancement slowed</a:t>
            </a:r>
            <a:r>
              <a:rPr lang="en-US" dirty="0">
                <a:solidFill>
                  <a:schemeClr val="bg1"/>
                </a:solidFill>
              </a:rPr>
              <a:t> and Rome’s civil </a:t>
            </a:r>
            <a:r>
              <a:rPr lang="en-US" b="1" u="sng" dirty="0">
                <a:solidFill>
                  <a:schemeClr val="bg1"/>
                </a:solidFill>
              </a:rPr>
              <a:t>infrastructure fell </a:t>
            </a:r>
            <a:r>
              <a:rPr lang="en-US" dirty="0">
                <a:solidFill>
                  <a:schemeClr val="bg1"/>
                </a:solidFill>
              </a:rPr>
              <a:t>into disrepair.</a:t>
            </a:r>
          </a:p>
          <a:p>
            <a:pPr fontAlgn="base"/>
            <a:endParaRPr lang="en-AU" dirty="0"/>
          </a:p>
          <a:p>
            <a:pPr fontAlgn="base"/>
            <a:r>
              <a:rPr lang="en-AU" dirty="0"/>
              <a:t>The spread of the Roman Empire began with the defeat of Carthage over three wars, called the Punic Wars.  After 100 years of war, when the Romans eventually won, they burned Carthage to the ground and all signs of the city and its former power was eradicated.</a:t>
            </a:r>
          </a:p>
          <a:p>
            <a:pPr fontAlgn="base"/>
            <a:r>
              <a:rPr lang="en-AU" dirty="0"/>
              <a:t>Soldiers in the Roman army were expected to serve for 25 years and not get married.</a:t>
            </a:r>
          </a:p>
          <a:p>
            <a:pPr fontAlgn="base"/>
            <a:r>
              <a:rPr lang="en-AU" dirty="0"/>
              <a:t>Once they served 25 years, they got a pension and land to farm.</a:t>
            </a:r>
          </a:p>
          <a:p>
            <a:pPr fontAlgn="base"/>
            <a:r>
              <a:rPr lang="en-AU" dirty="0"/>
              <a:t>They were highly trained warriors who were well equipped with armour and weapons.</a:t>
            </a:r>
          </a:p>
          <a:p>
            <a:pPr fontAlgn="base"/>
            <a:r>
              <a:rPr lang="en-AU" dirty="0"/>
              <a:t>Winning campaigns brought lots of glory.</a:t>
            </a:r>
          </a:p>
          <a:p>
            <a:pPr fontAlgn="base"/>
            <a:r>
              <a:rPr lang="en-AU" dirty="0"/>
              <a:t>Countries that were defeated became a part of the Roman Empire and people from those countries could join the Roman Army.</a:t>
            </a:r>
          </a:p>
          <a:p>
            <a:pPr fontAlgn="base"/>
            <a:r>
              <a:rPr lang="en-AU" dirty="0"/>
              <a:t>Rome learnt from the countries that they </a:t>
            </a:r>
          </a:p>
          <a:p>
            <a:pPr marL="0" indent="0" fontAlgn="base">
              <a:buNone/>
            </a:pPr>
            <a:r>
              <a:rPr lang="en-AU" dirty="0"/>
              <a:t>defeated and absorbed what they learnt into their </a:t>
            </a:r>
          </a:p>
          <a:p>
            <a:pPr marL="0" indent="0" fontAlgn="base">
              <a:buNone/>
            </a:pPr>
            <a:r>
              <a:rPr lang="en-AU" dirty="0"/>
              <a:t>way of doing things. </a:t>
            </a:r>
          </a:p>
          <a:p>
            <a:endParaRPr lang="en-US" dirty="0"/>
          </a:p>
        </p:txBody>
      </p:sp>
      <p:sp>
        <p:nvSpPr>
          <p:cNvPr id="4" name="Slide Number Placeholder 3"/>
          <p:cNvSpPr>
            <a:spLocks noGrp="1"/>
          </p:cNvSpPr>
          <p:nvPr>
            <p:ph type="sldNum" sz="quarter" idx="10"/>
          </p:nvPr>
        </p:nvSpPr>
        <p:spPr/>
        <p:txBody>
          <a:bodyPr/>
          <a:lstStyle/>
          <a:p>
            <a:fld id="{A351BADA-FFB4-5A45-A0E0-9FAA7549B17E}" type="slidenum">
              <a:rPr lang="en-US" smtClean="0"/>
              <a:t>21</a:t>
            </a:fld>
            <a:endParaRPr lang="en-US"/>
          </a:p>
        </p:txBody>
      </p:sp>
    </p:spTree>
    <p:extLst>
      <p:ext uri="{BB962C8B-B14F-4D97-AF65-F5344CB8AC3E}">
        <p14:creationId xmlns:p14="http://schemas.microsoft.com/office/powerpoint/2010/main" val="1940518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a:t>
            </a:r>
            <a:r>
              <a:rPr lang="en-US" baseline="0"/>
              <a:t> What problems could an empire that big face?</a:t>
            </a:r>
            <a:endParaRPr lang="en-US"/>
          </a:p>
        </p:txBody>
      </p:sp>
      <p:sp>
        <p:nvSpPr>
          <p:cNvPr id="4" name="Slide Number Placeholder 3"/>
          <p:cNvSpPr>
            <a:spLocks noGrp="1"/>
          </p:cNvSpPr>
          <p:nvPr>
            <p:ph type="sldNum" sz="quarter" idx="10"/>
          </p:nvPr>
        </p:nvSpPr>
        <p:spPr/>
        <p:txBody>
          <a:bodyPr/>
          <a:lstStyle/>
          <a:p>
            <a:fld id="{A351BADA-FFB4-5A45-A0E0-9FAA7549B17E}" type="slidenum">
              <a:rPr lang="en-US" smtClean="0"/>
              <a:t>25</a:t>
            </a:fld>
            <a:endParaRPr lang="en-US"/>
          </a:p>
        </p:txBody>
      </p:sp>
    </p:spTree>
    <p:extLst>
      <p:ext uri="{BB962C8B-B14F-4D97-AF65-F5344CB8AC3E}">
        <p14:creationId xmlns:p14="http://schemas.microsoft.com/office/powerpoint/2010/main" val="1864228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BB7FF9C-C5F6-F647-9095-C97A2C037E92}" type="datetimeFigureOut">
              <a:rPr lang="en-US" smtClean="0"/>
              <a:t>6/1/21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999890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B7FF9C-C5F6-F647-9095-C97A2C037E92}" type="datetimeFigureOut">
              <a:rPr lang="en-US" smtClean="0"/>
              <a:t>6/1/21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1521370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B7FF9C-C5F6-F647-9095-C97A2C037E92}" type="datetimeFigureOut">
              <a:rPr lang="en-US" smtClean="0"/>
              <a:t>6/1/21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1736381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B7FF9C-C5F6-F647-9095-C97A2C037E92}" type="datetimeFigureOut">
              <a:rPr lang="en-US" smtClean="0"/>
              <a:t>6/1/21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694449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B7FF9C-C5F6-F647-9095-C97A2C037E92}" type="datetimeFigureOut">
              <a:rPr lang="en-US" smtClean="0"/>
              <a:t>6/1/21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35696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B7FF9C-C5F6-F647-9095-C97A2C037E92}" type="datetimeFigureOut">
              <a:rPr lang="en-US" smtClean="0"/>
              <a:t>6/1/21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801911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BB7FF9C-C5F6-F647-9095-C97A2C037E92}" type="datetimeFigureOut">
              <a:rPr lang="en-US" smtClean="0"/>
              <a:t>6/1/21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112085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B7FF9C-C5F6-F647-9095-C97A2C037E92}" type="datetimeFigureOut">
              <a:rPr lang="en-US" smtClean="0"/>
              <a:t>6/1/21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482209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B7FF9C-C5F6-F647-9095-C97A2C037E92}" type="datetimeFigureOut">
              <a:rPr lang="en-US" smtClean="0"/>
              <a:t>6/1/21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2046005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B7FF9C-C5F6-F647-9095-C97A2C037E92}" type="datetimeFigureOut">
              <a:rPr lang="en-US" smtClean="0"/>
              <a:t>6/1/21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1714282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B7FF9C-C5F6-F647-9095-C97A2C037E92}" type="datetimeFigureOut">
              <a:rPr lang="en-US" smtClean="0"/>
              <a:t>6/1/21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C6E5DD-F21C-0F4D-A4AF-C479BD9B75FE}" type="slidenum">
              <a:rPr lang="en-US" smtClean="0"/>
              <a:t>‹#›</a:t>
            </a:fld>
            <a:endParaRPr lang="en-US"/>
          </a:p>
        </p:txBody>
      </p:sp>
    </p:spTree>
    <p:extLst>
      <p:ext uri="{BB962C8B-B14F-4D97-AF65-F5344CB8AC3E}">
        <p14:creationId xmlns:p14="http://schemas.microsoft.com/office/powerpoint/2010/main" val="1311554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8000" b="-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B7FF9C-C5F6-F647-9095-C97A2C037E92}" type="datetimeFigureOut">
              <a:rPr lang="en-US" smtClean="0"/>
              <a:t>6/1/21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C6E5DD-F21C-0F4D-A4AF-C479BD9B75FE}" type="slidenum">
              <a:rPr lang="en-US" smtClean="0"/>
              <a:t>‹#›</a:t>
            </a:fld>
            <a:endParaRPr lang="en-US"/>
          </a:p>
        </p:txBody>
      </p:sp>
    </p:spTree>
    <p:extLst>
      <p:ext uri="{BB962C8B-B14F-4D97-AF65-F5344CB8AC3E}">
        <p14:creationId xmlns:p14="http://schemas.microsoft.com/office/powerpoint/2010/main" val="2139517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tiff"/><Relationship Id="rId7"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youtu.be/3PszVWZNWVA" TargetMode="External"/><Relationship Id="rId2" Type="http://schemas.openxmlformats.org/officeDocument/2006/relationships/hyperlink" Target="https://www.youtube.com/watch?v=GylVIyK6voU" TargetMode="External"/><Relationship Id="rId1" Type="http://schemas.openxmlformats.org/officeDocument/2006/relationships/slideLayout" Target="../slideLayouts/slideLayout2.xml"/><Relationship Id="rId4" Type="http://schemas.openxmlformats.org/officeDocument/2006/relationships/hyperlink" Target="http://www.teachertube.com/video/horrible-histories-the-roman-report-with-bob-hale-290177"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n.wikipedia.org/wiki/Diocletianic_Persecution" TargetMode="External"/><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www.dailymail.co.uk/news/article-2512088/Watch-major-religions-conquered-entire-world-5-000-years--90-seconds.html#v-2859889391001"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7843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The Roman Empire:</a:t>
            </a:r>
          </a:p>
        </p:txBody>
      </p:sp>
      <p:sp>
        <p:nvSpPr>
          <p:cNvPr id="3" name="Content Placeholder 2"/>
          <p:cNvSpPr>
            <a:spLocks noGrp="1"/>
          </p:cNvSpPr>
          <p:nvPr>
            <p:ph idx="1"/>
          </p:nvPr>
        </p:nvSpPr>
        <p:spPr>
          <a:xfrm>
            <a:off x="838200" y="1936144"/>
            <a:ext cx="10515600" cy="4724400"/>
          </a:xfrm>
          <a:solidFill>
            <a:srgbClr val="757575">
              <a:alpha val="80000"/>
            </a:srgbClr>
          </a:solidFill>
        </p:spPr>
        <p:txBody>
          <a:bodyPr/>
          <a:lstStyle/>
          <a:p>
            <a:pPr marL="0" indent="0">
              <a:buNone/>
            </a:pPr>
            <a:r>
              <a:rPr lang="en-US" altLang="en-US" sz="3200" dirty="0">
                <a:solidFill>
                  <a:schemeClr val="bg1"/>
                </a:solidFill>
              </a:rPr>
              <a:t>What do you already know about Ancient Rome?</a:t>
            </a:r>
          </a:p>
          <a:p>
            <a:r>
              <a:rPr lang="en-AU" sz="3200" dirty="0">
                <a:solidFill>
                  <a:schemeClr val="bg1"/>
                </a:solidFill>
              </a:rPr>
              <a:t>The Army</a:t>
            </a:r>
          </a:p>
          <a:p>
            <a:r>
              <a:rPr lang="en-AU" sz="3200" dirty="0">
                <a:solidFill>
                  <a:schemeClr val="bg1"/>
                </a:solidFill>
              </a:rPr>
              <a:t>Roads &amp; Trade</a:t>
            </a:r>
          </a:p>
          <a:p>
            <a:r>
              <a:rPr lang="en-AU" sz="3200" dirty="0">
                <a:solidFill>
                  <a:schemeClr val="bg1"/>
                </a:solidFill>
              </a:rPr>
              <a:t>Buildings and Inventions</a:t>
            </a:r>
          </a:p>
          <a:p>
            <a:r>
              <a:rPr lang="en-AU" sz="3200" dirty="0">
                <a:solidFill>
                  <a:schemeClr val="bg1"/>
                </a:solidFill>
              </a:rPr>
              <a:t>Gladiators</a:t>
            </a:r>
          </a:p>
          <a:p>
            <a:r>
              <a:rPr lang="en-AU" sz="3200" dirty="0">
                <a:solidFill>
                  <a:schemeClr val="bg1"/>
                </a:solidFill>
              </a:rPr>
              <a:t>Emperors e.g. Caesar</a:t>
            </a:r>
          </a:p>
          <a:p>
            <a:r>
              <a:rPr lang="en-AU" sz="3200" dirty="0">
                <a:solidFill>
                  <a:schemeClr val="bg1"/>
                </a:solidFill>
              </a:rPr>
              <a:t>It was the main power in Jesus’ day.</a:t>
            </a:r>
            <a:endParaRPr lang="en-US" altLang="en-US" sz="32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80730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What contributed to the success of the Roman Empire?</a:t>
            </a:r>
          </a:p>
        </p:txBody>
      </p:sp>
      <p:sp>
        <p:nvSpPr>
          <p:cNvPr id="3" name="Content Placeholder 2"/>
          <p:cNvSpPr>
            <a:spLocks noGrp="1"/>
          </p:cNvSpPr>
          <p:nvPr>
            <p:ph idx="1"/>
          </p:nvPr>
        </p:nvSpPr>
        <p:spPr>
          <a:solidFill>
            <a:srgbClr val="757575">
              <a:alpha val="80000"/>
            </a:srgbClr>
          </a:solidFill>
        </p:spPr>
        <p:txBody>
          <a:bodyPr>
            <a:normAutofit lnSpcReduction="10000"/>
          </a:bodyPr>
          <a:lstStyle/>
          <a:p>
            <a:r>
              <a:rPr lang="en-AU" dirty="0">
                <a:solidFill>
                  <a:schemeClr val="bg1"/>
                </a:solidFill>
              </a:rPr>
              <a:t>The Roman Army was highly T_____________ and E___________.</a:t>
            </a:r>
          </a:p>
          <a:p>
            <a:r>
              <a:rPr lang="en-AU" dirty="0">
                <a:solidFill>
                  <a:schemeClr val="bg1"/>
                </a:solidFill>
              </a:rPr>
              <a:t> Roman R___________ connected the various parts of the Roman Empire making T__________ and the movement of soldiers easier.</a:t>
            </a:r>
          </a:p>
          <a:p>
            <a:r>
              <a:rPr lang="en-AU" dirty="0">
                <a:solidFill>
                  <a:schemeClr val="bg1"/>
                </a:solidFill>
              </a:rPr>
              <a:t>Resources from newly conquered areas and trade increased Rome’s W__________.</a:t>
            </a:r>
          </a:p>
          <a:p>
            <a:r>
              <a:rPr lang="en-AU" dirty="0">
                <a:solidFill>
                  <a:schemeClr val="bg1"/>
                </a:solidFill>
              </a:rPr>
              <a:t>Rome learnt from the countries they C______________.</a:t>
            </a:r>
          </a:p>
          <a:p>
            <a:r>
              <a:rPr lang="en-AU" dirty="0">
                <a:solidFill>
                  <a:schemeClr val="bg1"/>
                </a:solidFill>
              </a:rPr>
              <a:t>New D____________ improved standards of living</a:t>
            </a:r>
          </a:p>
          <a:p>
            <a:r>
              <a:rPr lang="en-AU" dirty="0">
                <a:solidFill>
                  <a:schemeClr val="bg1"/>
                </a:solidFill>
              </a:rPr>
              <a:t>People in Rome were united and subdued through E____________.</a:t>
            </a:r>
          </a:p>
          <a:p>
            <a:r>
              <a:rPr lang="en-AU" dirty="0">
                <a:solidFill>
                  <a:schemeClr val="bg1"/>
                </a:solidFill>
              </a:rPr>
              <a:t>Initially there was strong L_____________ and administration from Rome.   </a:t>
            </a:r>
          </a:p>
          <a:p>
            <a:endParaRPr lang="en-AU" sz="32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4270425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What contributed to the success of the Roman Empire?</a:t>
            </a:r>
          </a:p>
        </p:txBody>
      </p:sp>
      <p:sp>
        <p:nvSpPr>
          <p:cNvPr id="3" name="Content Placeholder 2"/>
          <p:cNvSpPr>
            <a:spLocks noGrp="1"/>
          </p:cNvSpPr>
          <p:nvPr>
            <p:ph idx="1"/>
          </p:nvPr>
        </p:nvSpPr>
        <p:spPr>
          <a:solidFill>
            <a:srgbClr val="757575">
              <a:alpha val="80000"/>
            </a:srgbClr>
          </a:solidFill>
        </p:spPr>
        <p:txBody>
          <a:bodyPr>
            <a:normAutofit/>
          </a:bodyPr>
          <a:lstStyle/>
          <a:p>
            <a:r>
              <a:rPr lang="en-AU" dirty="0">
                <a:solidFill>
                  <a:schemeClr val="bg1"/>
                </a:solidFill>
              </a:rPr>
              <a:t>The Roman Army was highly </a:t>
            </a:r>
            <a:r>
              <a:rPr lang="en-AU" b="1" dirty="0">
                <a:solidFill>
                  <a:schemeClr val="bg1"/>
                </a:solidFill>
              </a:rPr>
              <a:t>trained</a:t>
            </a:r>
            <a:r>
              <a:rPr lang="en-AU" dirty="0">
                <a:solidFill>
                  <a:schemeClr val="bg1"/>
                </a:solidFill>
              </a:rPr>
              <a:t> and </a:t>
            </a:r>
            <a:r>
              <a:rPr lang="en-AU" b="1" dirty="0">
                <a:solidFill>
                  <a:schemeClr val="bg1"/>
                </a:solidFill>
              </a:rPr>
              <a:t>effective.</a:t>
            </a:r>
          </a:p>
          <a:p>
            <a:r>
              <a:rPr lang="en-AU" dirty="0">
                <a:solidFill>
                  <a:schemeClr val="bg1"/>
                </a:solidFill>
              </a:rPr>
              <a:t> Roman </a:t>
            </a:r>
            <a:r>
              <a:rPr lang="en-AU" b="1" dirty="0">
                <a:solidFill>
                  <a:schemeClr val="bg1"/>
                </a:solidFill>
              </a:rPr>
              <a:t>roads</a:t>
            </a:r>
            <a:r>
              <a:rPr lang="en-AU" dirty="0">
                <a:solidFill>
                  <a:schemeClr val="bg1"/>
                </a:solidFill>
              </a:rPr>
              <a:t> connected the various parts of the Roman Empire making </a:t>
            </a:r>
            <a:r>
              <a:rPr lang="en-AU" b="1" dirty="0">
                <a:solidFill>
                  <a:schemeClr val="bg1"/>
                </a:solidFill>
              </a:rPr>
              <a:t>trade</a:t>
            </a:r>
            <a:r>
              <a:rPr lang="en-AU" dirty="0">
                <a:solidFill>
                  <a:schemeClr val="bg1"/>
                </a:solidFill>
              </a:rPr>
              <a:t> and the movement of soldiers easier.</a:t>
            </a:r>
          </a:p>
          <a:p>
            <a:r>
              <a:rPr lang="en-AU" dirty="0">
                <a:solidFill>
                  <a:schemeClr val="bg1"/>
                </a:solidFill>
              </a:rPr>
              <a:t>Resources from newly conquered areas and trade increased Rome’s </a:t>
            </a:r>
            <a:r>
              <a:rPr lang="en-AU" b="1" dirty="0">
                <a:solidFill>
                  <a:schemeClr val="bg1"/>
                </a:solidFill>
              </a:rPr>
              <a:t>wealth</a:t>
            </a:r>
            <a:r>
              <a:rPr lang="en-AU" dirty="0">
                <a:solidFill>
                  <a:schemeClr val="bg1"/>
                </a:solidFill>
              </a:rPr>
              <a:t>.</a:t>
            </a:r>
          </a:p>
          <a:p>
            <a:r>
              <a:rPr lang="en-AU" dirty="0">
                <a:solidFill>
                  <a:schemeClr val="bg1"/>
                </a:solidFill>
              </a:rPr>
              <a:t>Rome learnt from the countries they </a:t>
            </a:r>
            <a:r>
              <a:rPr lang="en-AU" b="1" dirty="0">
                <a:solidFill>
                  <a:schemeClr val="bg1"/>
                </a:solidFill>
              </a:rPr>
              <a:t>conquered</a:t>
            </a:r>
            <a:r>
              <a:rPr lang="en-AU" dirty="0">
                <a:solidFill>
                  <a:schemeClr val="bg1"/>
                </a:solidFill>
              </a:rPr>
              <a:t>.</a:t>
            </a:r>
          </a:p>
          <a:p>
            <a:r>
              <a:rPr lang="en-AU" dirty="0">
                <a:solidFill>
                  <a:schemeClr val="bg1"/>
                </a:solidFill>
              </a:rPr>
              <a:t>New </a:t>
            </a:r>
            <a:r>
              <a:rPr lang="en-AU" b="1" dirty="0">
                <a:solidFill>
                  <a:schemeClr val="bg1"/>
                </a:solidFill>
              </a:rPr>
              <a:t>developments</a:t>
            </a:r>
            <a:r>
              <a:rPr lang="en-AU" dirty="0">
                <a:solidFill>
                  <a:schemeClr val="bg1"/>
                </a:solidFill>
              </a:rPr>
              <a:t> improved standards of living</a:t>
            </a:r>
          </a:p>
          <a:p>
            <a:r>
              <a:rPr lang="en-AU" dirty="0">
                <a:solidFill>
                  <a:schemeClr val="bg1"/>
                </a:solidFill>
              </a:rPr>
              <a:t>People in Rome were united and subdued through </a:t>
            </a:r>
            <a:r>
              <a:rPr lang="en-AU" b="1" dirty="0">
                <a:solidFill>
                  <a:schemeClr val="bg1"/>
                </a:solidFill>
              </a:rPr>
              <a:t>entertainment</a:t>
            </a:r>
            <a:r>
              <a:rPr lang="en-AU" dirty="0">
                <a:solidFill>
                  <a:schemeClr val="bg1"/>
                </a:solidFill>
              </a:rPr>
              <a:t>.</a:t>
            </a:r>
          </a:p>
          <a:p>
            <a:r>
              <a:rPr lang="en-AU" dirty="0">
                <a:solidFill>
                  <a:schemeClr val="bg1"/>
                </a:solidFill>
              </a:rPr>
              <a:t>Initially there was strong </a:t>
            </a:r>
            <a:r>
              <a:rPr lang="en-AU" b="1" dirty="0">
                <a:solidFill>
                  <a:schemeClr val="bg1"/>
                </a:solidFill>
              </a:rPr>
              <a:t>leadership</a:t>
            </a:r>
            <a:r>
              <a:rPr lang="en-AU" dirty="0">
                <a:solidFill>
                  <a:schemeClr val="bg1"/>
                </a:solidFill>
              </a:rPr>
              <a:t> and administration from Rome.   </a:t>
            </a:r>
          </a:p>
          <a:p>
            <a:endParaRPr lang="en-AU" sz="32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578822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 y="-1"/>
            <a:ext cx="7186381" cy="4047067"/>
          </a:xfrm>
          <a:prstGeom prst="rect">
            <a:avLst/>
          </a:prstGeom>
        </p:spPr>
      </p:pic>
      <p:pic>
        <p:nvPicPr>
          <p:cNvPr id="5" name="Picture 4"/>
          <p:cNvPicPr>
            <a:picLocks noChangeAspect="1"/>
          </p:cNvPicPr>
          <p:nvPr/>
        </p:nvPicPr>
        <p:blipFill>
          <a:blip r:embed="rId4"/>
          <a:stretch>
            <a:fillRect/>
          </a:stretch>
        </p:blipFill>
        <p:spPr>
          <a:xfrm>
            <a:off x="4940300" y="2023532"/>
            <a:ext cx="7251700" cy="4806841"/>
          </a:xfrm>
          <a:prstGeom prst="rect">
            <a:avLst/>
          </a:prstGeom>
        </p:spPr>
      </p:pic>
      <p:pic>
        <p:nvPicPr>
          <p:cNvPr id="6" name="Picture 5"/>
          <p:cNvPicPr>
            <a:picLocks noChangeAspect="1"/>
          </p:cNvPicPr>
          <p:nvPr/>
        </p:nvPicPr>
        <p:blipFill>
          <a:blip r:embed="rId5"/>
          <a:stretch>
            <a:fillRect/>
          </a:stretch>
        </p:blipFill>
        <p:spPr>
          <a:xfrm>
            <a:off x="0" y="140276"/>
            <a:ext cx="12192000" cy="6577447"/>
          </a:xfrm>
          <a:prstGeom prst="rect">
            <a:avLst/>
          </a:prstGeom>
        </p:spPr>
      </p:pic>
      <p:pic>
        <p:nvPicPr>
          <p:cNvPr id="7" name="Picture 6"/>
          <p:cNvPicPr>
            <a:picLocks noChangeAspect="1"/>
          </p:cNvPicPr>
          <p:nvPr/>
        </p:nvPicPr>
        <p:blipFill>
          <a:blip r:embed="rId6"/>
          <a:stretch>
            <a:fillRect/>
          </a:stretch>
        </p:blipFill>
        <p:spPr>
          <a:xfrm>
            <a:off x="4258806" y="0"/>
            <a:ext cx="7933194" cy="5500640"/>
          </a:xfrm>
          <a:prstGeom prst="rect">
            <a:avLst/>
          </a:prstGeom>
        </p:spPr>
      </p:pic>
      <p:pic>
        <p:nvPicPr>
          <p:cNvPr id="8" name="Picture 7"/>
          <p:cNvPicPr>
            <a:picLocks noChangeAspect="1"/>
          </p:cNvPicPr>
          <p:nvPr/>
        </p:nvPicPr>
        <p:blipFill>
          <a:blip r:embed="rId7"/>
          <a:stretch>
            <a:fillRect/>
          </a:stretch>
        </p:blipFill>
        <p:spPr>
          <a:xfrm>
            <a:off x="27553" y="75085"/>
            <a:ext cx="9144000" cy="6858000"/>
          </a:xfrm>
          <a:prstGeom prst="rect">
            <a:avLst/>
          </a:prstGeom>
        </p:spPr>
      </p:pic>
      <p:pic>
        <p:nvPicPr>
          <p:cNvPr id="9" name="Picture 8"/>
          <p:cNvPicPr>
            <a:picLocks noChangeAspect="1"/>
          </p:cNvPicPr>
          <p:nvPr/>
        </p:nvPicPr>
        <p:blipFill>
          <a:blip r:embed="rId8"/>
          <a:stretch>
            <a:fillRect/>
          </a:stretch>
        </p:blipFill>
        <p:spPr>
          <a:xfrm>
            <a:off x="4572000" y="1761549"/>
            <a:ext cx="7620000" cy="5054600"/>
          </a:xfrm>
          <a:prstGeom prst="rect">
            <a:avLst/>
          </a:prstGeom>
        </p:spPr>
      </p:pic>
    </p:spTree>
    <p:extLst>
      <p:ext uri="{BB962C8B-B14F-4D97-AF65-F5344CB8AC3E}">
        <p14:creationId xmlns:p14="http://schemas.microsoft.com/office/powerpoint/2010/main" val="501628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strVal val="#ppt_w*0.70"/>
                                          </p:val>
                                        </p:tav>
                                        <p:tav tm="100000">
                                          <p:val>
                                            <p:strVal val="#ppt_w"/>
                                          </p:val>
                                        </p:tav>
                                      </p:tavLst>
                                    </p:anim>
                                    <p:anim calcmode="lin" valueType="num">
                                      <p:cBhvr>
                                        <p:cTn id="15" dur="1000" fill="hold"/>
                                        <p:tgtEl>
                                          <p:spTgt spid="5"/>
                                        </p:tgtEl>
                                        <p:attrNameLst>
                                          <p:attrName>ppt_h</p:attrName>
                                        </p:attrNameLst>
                                      </p:cBhvr>
                                      <p:tavLst>
                                        <p:tav tm="0">
                                          <p:val>
                                            <p:strVal val="#ppt_h"/>
                                          </p:val>
                                        </p:tav>
                                        <p:tav tm="100000">
                                          <p:val>
                                            <p:strVal val="#ppt_h"/>
                                          </p:val>
                                        </p:tav>
                                      </p:tavLst>
                                    </p:anim>
                                    <p:animEffect transition="in" filter="fade">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1000" fill="hold"/>
                                        <p:tgtEl>
                                          <p:spTgt spid="6"/>
                                        </p:tgtEl>
                                        <p:attrNameLst>
                                          <p:attrName>ppt_w</p:attrName>
                                        </p:attrNameLst>
                                      </p:cBhvr>
                                      <p:tavLst>
                                        <p:tav tm="0">
                                          <p:val>
                                            <p:strVal val="#ppt_w*0.70"/>
                                          </p:val>
                                        </p:tav>
                                        <p:tav tm="100000">
                                          <p:val>
                                            <p:strVal val="#ppt_w"/>
                                          </p:val>
                                        </p:tav>
                                      </p:tavLst>
                                    </p:anim>
                                    <p:anim calcmode="lin" valueType="num">
                                      <p:cBhvr>
                                        <p:cTn id="22" dur="1000" fill="hold"/>
                                        <p:tgtEl>
                                          <p:spTgt spid="6"/>
                                        </p:tgtEl>
                                        <p:attrNameLst>
                                          <p:attrName>ppt_h</p:attrName>
                                        </p:attrNameLst>
                                      </p:cBhvr>
                                      <p:tavLst>
                                        <p:tav tm="0">
                                          <p:val>
                                            <p:strVal val="#ppt_h"/>
                                          </p:val>
                                        </p:tav>
                                        <p:tav tm="100000">
                                          <p:val>
                                            <p:strVal val="#ppt_h"/>
                                          </p:val>
                                        </p:tav>
                                      </p:tavLst>
                                    </p:anim>
                                    <p:animEffect transition="in" filter="fade">
                                      <p:cBhvr>
                                        <p:cTn id="23" dur="1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5"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1000" fill="hold"/>
                                        <p:tgtEl>
                                          <p:spTgt spid="7"/>
                                        </p:tgtEl>
                                        <p:attrNameLst>
                                          <p:attrName>ppt_w</p:attrName>
                                        </p:attrNameLst>
                                      </p:cBhvr>
                                      <p:tavLst>
                                        <p:tav tm="0">
                                          <p:val>
                                            <p:strVal val="#ppt_w*0.70"/>
                                          </p:val>
                                        </p:tav>
                                        <p:tav tm="100000">
                                          <p:val>
                                            <p:strVal val="#ppt_w"/>
                                          </p:val>
                                        </p:tav>
                                      </p:tavLst>
                                    </p:anim>
                                    <p:anim calcmode="lin" valueType="num">
                                      <p:cBhvr>
                                        <p:cTn id="29" dur="1000" fill="hold"/>
                                        <p:tgtEl>
                                          <p:spTgt spid="7"/>
                                        </p:tgtEl>
                                        <p:attrNameLst>
                                          <p:attrName>ppt_h</p:attrName>
                                        </p:attrNameLst>
                                      </p:cBhvr>
                                      <p:tavLst>
                                        <p:tav tm="0">
                                          <p:val>
                                            <p:strVal val="#ppt_h"/>
                                          </p:val>
                                        </p:tav>
                                        <p:tav tm="100000">
                                          <p:val>
                                            <p:strVal val="#ppt_h"/>
                                          </p:val>
                                        </p:tav>
                                      </p:tavLst>
                                    </p:anim>
                                    <p:animEffect transition="in" filter="fade">
                                      <p:cBhvr>
                                        <p:cTn id="30" dur="10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55"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1000" fill="hold"/>
                                        <p:tgtEl>
                                          <p:spTgt spid="8"/>
                                        </p:tgtEl>
                                        <p:attrNameLst>
                                          <p:attrName>ppt_w</p:attrName>
                                        </p:attrNameLst>
                                      </p:cBhvr>
                                      <p:tavLst>
                                        <p:tav tm="0">
                                          <p:val>
                                            <p:strVal val="#ppt_w*0.70"/>
                                          </p:val>
                                        </p:tav>
                                        <p:tav tm="100000">
                                          <p:val>
                                            <p:strVal val="#ppt_w"/>
                                          </p:val>
                                        </p:tav>
                                      </p:tavLst>
                                    </p:anim>
                                    <p:anim calcmode="lin" valueType="num">
                                      <p:cBhvr>
                                        <p:cTn id="36" dur="1000" fill="hold"/>
                                        <p:tgtEl>
                                          <p:spTgt spid="8"/>
                                        </p:tgtEl>
                                        <p:attrNameLst>
                                          <p:attrName>ppt_h</p:attrName>
                                        </p:attrNameLst>
                                      </p:cBhvr>
                                      <p:tavLst>
                                        <p:tav tm="0">
                                          <p:val>
                                            <p:strVal val="#ppt_h"/>
                                          </p:val>
                                        </p:tav>
                                        <p:tav tm="100000">
                                          <p:val>
                                            <p:strVal val="#ppt_h"/>
                                          </p:val>
                                        </p:tav>
                                      </p:tavLst>
                                    </p:anim>
                                    <p:animEffect transition="in" filter="fade">
                                      <p:cBhvr>
                                        <p:cTn id="37" dur="10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5" presetClass="entr" presetSubtype="0"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1000" fill="hold"/>
                                        <p:tgtEl>
                                          <p:spTgt spid="9"/>
                                        </p:tgtEl>
                                        <p:attrNameLst>
                                          <p:attrName>ppt_w</p:attrName>
                                        </p:attrNameLst>
                                      </p:cBhvr>
                                      <p:tavLst>
                                        <p:tav tm="0">
                                          <p:val>
                                            <p:strVal val="#ppt_w*0.70"/>
                                          </p:val>
                                        </p:tav>
                                        <p:tav tm="100000">
                                          <p:val>
                                            <p:strVal val="#ppt_w"/>
                                          </p:val>
                                        </p:tav>
                                      </p:tavLst>
                                    </p:anim>
                                    <p:anim calcmode="lin" valueType="num">
                                      <p:cBhvr>
                                        <p:cTn id="43" dur="1000" fill="hold"/>
                                        <p:tgtEl>
                                          <p:spTgt spid="9"/>
                                        </p:tgtEl>
                                        <p:attrNameLst>
                                          <p:attrName>ppt_h</p:attrName>
                                        </p:attrNameLst>
                                      </p:cBhvr>
                                      <p:tavLst>
                                        <p:tav tm="0">
                                          <p:val>
                                            <p:strVal val="#ppt_h"/>
                                          </p:val>
                                        </p:tav>
                                        <p:tav tm="100000">
                                          <p:val>
                                            <p:strVal val="#ppt_h"/>
                                          </p:val>
                                        </p:tav>
                                      </p:tavLst>
                                    </p:anim>
                                    <p:animEffect transition="in" filter="fade">
                                      <p:cBhvr>
                                        <p:cTn id="44"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3253440" y="209550"/>
            <a:ext cx="6214410" cy="6267450"/>
          </a:xfrm>
          <a:prstGeom prst="ellipse">
            <a:avLst/>
          </a:prstGeom>
          <a:solidFill>
            <a:srgbClr val="471D1B">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QUIZ!</a:t>
            </a:r>
          </a:p>
          <a:p>
            <a:pPr algn="ctr"/>
            <a:r>
              <a:rPr lang="en-US" sz="4400" dirty="0"/>
              <a:t>First person that puts hand up and answers: 4 things that contributed to Rome’s success</a:t>
            </a:r>
          </a:p>
        </p:txBody>
      </p:sp>
    </p:spTree>
    <p:extLst>
      <p:ext uri="{BB962C8B-B14F-4D97-AF65-F5344CB8AC3E}">
        <p14:creationId xmlns:p14="http://schemas.microsoft.com/office/powerpoint/2010/main" val="48127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#1 The Fall of the Roman Empire</a:t>
            </a:r>
          </a:p>
        </p:txBody>
      </p:sp>
      <p:sp>
        <p:nvSpPr>
          <p:cNvPr id="3" name="Content Placeholder 2"/>
          <p:cNvSpPr>
            <a:spLocks noGrp="1"/>
          </p:cNvSpPr>
          <p:nvPr>
            <p:ph idx="1"/>
          </p:nvPr>
        </p:nvSpPr>
        <p:spPr>
          <a:xfrm>
            <a:off x="838200" y="1919211"/>
            <a:ext cx="3496795" cy="4724400"/>
          </a:xfrm>
          <a:solidFill>
            <a:srgbClr val="757575">
              <a:alpha val="80000"/>
            </a:srgbClr>
          </a:solidFill>
        </p:spPr>
        <p:txBody>
          <a:bodyPr/>
          <a:lstStyle/>
          <a:p>
            <a:r>
              <a:rPr lang="en-US" altLang="en-US" sz="3200">
                <a:solidFill>
                  <a:schemeClr val="bg1"/>
                </a:solidFill>
              </a:rPr>
              <a:t>Rome was the most powerful empire the world had ever seen.</a:t>
            </a:r>
          </a:p>
          <a:p>
            <a:r>
              <a:rPr lang="en-US" altLang="en-US" sz="3200">
                <a:solidFill>
                  <a:schemeClr val="bg1"/>
                </a:solidFill>
              </a:rPr>
              <a:t>It’s architecture and aqueducts added to the prestige of the empire.</a:t>
            </a:r>
          </a:p>
          <a:p>
            <a:endParaRPr lang="en-US">
              <a:solidFill>
                <a:schemeClr val="bg1"/>
              </a:solidFill>
            </a:endParaRPr>
          </a:p>
        </p:txBody>
      </p:sp>
      <p:pic>
        <p:nvPicPr>
          <p:cNvPr id="4" name="Picture 2" descr="romempire"/>
          <p:cNvPicPr>
            <a:picLocks noChangeAspect="1" noChangeArrowheads="1"/>
          </p:cNvPicPr>
          <p:nvPr/>
        </p:nvPicPr>
        <p:blipFill rotWithShape="1">
          <a:blip r:embed="rId3">
            <a:extLst>
              <a:ext uri="{28A0092B-C50C-407E-A947-70E740481C1C}">
                <a14:useLocalDpi xmlns:a14="http://schemas.microsoft.com/office/drawing/2010/main" val="0"/>
              </a:ext>
            </a:extLst>
          </a:blip>
          <a:srcRect b="9847"/>
          <a:stretch/>
        </p:blipFill>
        <p:spPr bwMode="auto">
          <a:xfrm>
            <a:off x="4512795" y="1690686"/>
            <a:ext cx="6663205" cy="5181451"/>
          </a:xfrm>
          <a:prstGeom prst="rect">
            <a:avLst/>
          </a:prstGeom>
          <a:noFill/>
          <a:ln>
            <a:noFill/>
          </a:ln>
          <a:effectLst>
            <a:softEdge rad="63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Oval 4"/>
          <p:cNvSpPr/>
          <p:nvPr/>
        </p:nvSpPr>
        <p:spPr>
          <a:xfrm>
            <a:off x="7958790" y="0"/>
            <a:ext cx="5183518" cy="4349521"/>
          </a:xfrm>
          <a:prstGeom prst="ellipse">
            <a:avLst/>
          </a:prstGeom>
          <a:solidFill>
            <a:srgbClr val="471D1B">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a:t>Question:</a:t>
            </a:r>
            <a:r>
              <a:rPr lang="en-US" sz="4400" baseline="0"/>
              <a:t> </a:t>
            </a:r>
          </a:p>
          <a:p>
            <a:pPr algn="ctr"/>
            <a:r>
              <a:rPr lang="en-US" sz="4400" baseline="0"/>
              <a:t>What problems could an empire that big face?</a:t>
            </a:r>
            <a:endParaRPr lang="en-US" sz="4400"/>
          </a:p>
        </p:txBody>
      </p:sp>
    </p:spTree>
    <p:extLst>
      <p:ext uri="{BB962C8B-B14F-4D97-AF65-F5344CB8AC3E}">
        <p14:creationId xmlns:p14="http://schemas.microsoft.com/office/powerpoint/2010/main" val="2024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68532" y="1842559"/>
            <a:ext cx="5545667" cy="4351338"/>
          </a:xfrm>
          <a:solidFill>
            <a:srgbClr val="757575">
              <a:alpha val="80000"/>
            </a:srgbClr>
          </a:solidFill>
        </p:spPr>
        <p:txBody>
          <a:bodyPr>
            <a:normAutofit fontScale="92500" lnSpcReduction="10000"/>
          </a:bodyPr>
          <a:lstStyle/>
          <a:p>
            <a:r>
              <a:rPr lang="en-US">
                <a:solidFill>
                  <a:schemeClr val="bg1"/>
                </a:solidFill>
              </a:rPr>
              <a:t>The empire was so massive and with so many traditions, languages, religions and cultures under one emperor, things began to get difficult to manage.</a:t>
            </a:r>
          </a:p>
          <a:p>
            <a:r>
              <a:rPr lang="en-US">
                <a:solidFill>
                  <a:schemeClr val="bg1"/>
                </a:solidFill>
              </a:rPr>
              <a:t>In order to manage the massive empire, Emperor </a:t>
            </a:r>
            <a:r>
              <a:rPr lang="en-AU">
                <a:solidFill>
                  <a:schemeClr val="bg1"/>
                </a:solidFill>
              </a:rPr>
              <a:t>Diocletian </a:t>
            </a:r>
            <a:r>
              <a:rPr lang="en-US">
                <a:solidFill>
                  <a:schemeClr val="bg1"/>
                </a:solidFill>
              </a:rPr>
              <a:t>divided Roman empire into eastern and western empires that were governed by himself and his friend </a:t>
            </a:r>
            <a:r>
              <a:rPr lang="en-US" err="1">
                <a:solidFill>
                  <a:schemeClr val="bg1"/>
                </a:solidFill>
              </a:rPr>
              <a:t>Maximian</a:t>
            </a:r>
            <a:r>
              <a:rPr lang="en-US">
                <a:solidFill>
                  <a:schemeClr val="bg1"/>
                </a:solidFill>
              </a:rPr>
              <a:t>. </a:t>
            </a:r>
          </a:p>
          <a:p>
            <a:r>
              <a:rPr lang="en-US">
                <a:solidFill>
                  <a:schemeClr val="bg1"/>
                </a:solidFill>
              </a:rPr>
              <a:t>While it was manageable at first, it couldn't protect Rome and ultimately collapsed. </a:t>
            </a:r>
          </a:p>
        </p:txBody>
      </p:sp>
      <p:sp>
        <p:nvSpPr>
          <p:cNvPr id="4" name="Title 1"/>
          <p:cNvSpPr>
            <a:spLocks noGrp="1"/>
          </p:cNvSpPr>
          <p:nvPr>
            <p:ph type="title"/>
          </p:nvPr>
        </p:nvSpPr>
        <p:spPr>
          <a:xfrm>
            <a:off x="838200" y="365125"/>
            <a:ext cx="10515600" cy="1325563"/>
          </a:xfrm>
          <a:solidFill>
            <a:srgbClr val="757575">
              <a:alpha val="80000"/>
            </a:srgbClr>
          </a:solidFill>
        </p:spPr>
        <p:txBody>
          <a:bodyPr/>
          <a:lstStyle/>
          <a:p>
            <a:r>
              <a:rPr lang="en-US">
                <a:solidFill>
                  <a:schemeClr val="bg1"/>
                </a:solidFill>
                <a:effectLst>
                  <a:glow rad="63500">
                    <a:srgbClr val="471D1B"/>
                  </a:glow>
                </a:effectLst>
              </a:rPr>
              <a:t>#1 The Fall of the Roman Empire</a:t>
            </a:r>
          </a:p>
        </p:txBody>
      </p:sp>
      <p:pic>
        <p:nvPicPr>
          <p:cNvPr id="5" name="Picture 4"/>
          <p:cNvPicPr>
            <a:picLocks noChangeAspect="1"/>
          </p:cNvPicPr>
          <p:nvPr/>
        </p:nvPicPr>
        <p:blipFill>
          <a:blip r:embed="rId2"/>
          <a:stretch>
            <a:fillRect/>
          </a:stretch>
        </p:blipFill>
        <p:spPr>
          <a:xfrm>
            <a:off x="165100" y="1842559"/>
            <a:ext cx="6289662" cy="4351338"/>
          </a:xfrm>
          <a:prstGeom prst="rect">
            <a:avLst/>
          </a:prstGeom>
          <a:effectLst>
            <a:softEdge rad="63500"/>
          </a:effectLst>
        </p:spPr>
      </p:pic>
    </p:spTree>
    <p:extLst>
      <p:ext uri="{BB962C8B-B14F-4D97-AF65-F5344CB8AC3E}">
        <p14:creationId xmlns:p14="http://schemas.microsoft.com/office/powerpoint/2010/main" val="1936859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#1 The Fall of the Roman Empire</a:t>
            </a:r>
          </a:p>
        </p:txBody>
      </p:sp>
      <p:sp>
        <p:nvSpPr>
          <p:cNvPr id="3" name="Content Placeholder 2"/>
          <p:cNvSpPr>
            <a:spLocks noGrp="1"/>
          </p:cNvSpPr>
          <p:nvPr>
            <p:ph idx="1"/>
          </p:nvPr>
        </p:nvSpPr>
        <p:spPr>
          <a:solidFill>
            <a:srgbClr val="757575">
              <a:alpha val="80000"/>
            </a:srgbClr>
          </a:solidFill>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solidFill>
                  <a:schemeClr val="bg1"/>
                </a:solidFill>
              </a:rPr>
              <a:t>There are five areas that attributed to the eventual fall of Rome, and then an immediate cause.</a:t>
            </a:r>
          </a:p>
          <a:p>
            <a:pPr marL="0" marR="0" lvl="0" indent="0" defTabSz="914400" eaLnBrk="1" fontAlgn="auto" latinLnBrk="0" hangingPunct="1">
              <a:lnSpc>
                <a:spcPct val="100000"/>
              </a:lnSpc>
              <a:spcBef>
                <a:spcPts val="0"/>
              </a:spcBef>
              <a:spcAft>
                <a:spcPts val="0"/>
              </a:spcAft>
              <a:buClrTx/>
              <a:buSzTx/>
              <a:buFontTx/>
              <a:buNone/>
              <a:tabLst/>
              <a:defRPr/>
            </a:pPr>
            <a:r>
              <a:rPr lang="en-US" dirty="0">
                <a:solidFill>
                  <a:schemeClr val="bg1"/>
                </a:solidFill>
              </a:rPr>
              <a:t>Problems arose:</a:t>
            </a:r>
          </a:p>
          <a:p>
            <a:pPr marL="514350" indent="-514350">
              <a:lnSpc>
                <a:spcPct val="100000"/>
              </a:lnSpc>
              <a:spcBef>
                <a:spcPts val="0"/>
              </a:spcBef>
              <a:buFont typeface="+mj-lt"/>
              <a:buAutoNum type="arabicPeriod"/>
            </a:pPr>
            <a:r>
              <a:rPr lang="en-US" b="1" dirty="0">
                <a:solidFill>
                  <a:schemeClr val="bg1"/>
                </a:solidFill>
              </a:rPr>
              <a:t>P</a:t>
            </a:r>
            <a:r>
              <a:rPr lang="en-US" dirty="0">
                <a:solidFill>
                  <a:schemeClr val="bg1"/>
                </a:solidFill>
              </a:rPr>
              <a:t>olitically</a:t>
            </a:r>
          </a:p>
          <a:p>
            <a:pPr marL="514350" indent="-514350">
              <a:lnSpc>
                <a:spcPct val="100000"/>
              </a:lnSpc>
              <a:spcBef>
                <a:spcPts val="0"/>
              </a:spcBef>
              <a:buFont typeface="+mj-lt"/>
              <a:buAutoNum type="arabicPeriod"/>
            </a:pPr>
            <a:r>
              <a:rPr lang="en-US" b="1" dirty="0">
                <a:solidFill>
                  <a:schemeClr val="bg1"/>
                </a:solidFill>
              </a:rPr>
              <a:t>E</a:t>
            </a:r>
            <a:r>
              <a:rPr lang="en-US" dirty="0">
                <a:solidFill>
                  <a:schemeClr val="bg1"/>
                </a:solidFill>
              </a:rPr>
              <a:t>conomically</a:t>
            </a:r>
          </a:p>
          <a:p>
            <a:pPr marL="514350" indent="-514350">
              <a:lnSpc>
                <a:spcPct val="100000"/>
              </a:lnSpc>
              <a:spcBef>
                <a:spcPts val="0"/>
              </a:spcBef>
              <a:buFont typeface="+mj-lt"/>
              <a:buAutoNum type="arabicPeriod"/>
            </a:pPr>
            <a:r>
              <a:rPr lang="en-US" b="1" dirty="0">
                <a:solidFill>
                  <a:schemeClr val="bg1"/>
                </a:solidFill>
              </a:rPr>
              <a:t>M</a:t>
            </a:r>
            <a:r>
              <a:rPr lang="en-US" dirty="0">
                <a:solidFill>
                  <a:schemeClr val="bg1"/>
                </a:solidFill>
              </a:rPr>
              <a:t>ilitarily </a:t>
            </a:r>
          </a:p>
          <a:p>
            <a:pPr marL="514350" indent="-514350">
              <a:lnSpc>
                <a:spcPct val="100000"/>
              </a:lnSpc>
              <a:spcBef>
                <a:spcPts val="0"/>
              </a:spcBef>
              <a:buFont typeface="+mj-lt"/>
              <a:buAutoNum type="arabicPeriod"/>
            </a:pPr>
            <a:r>
              <a:rPr lang="en-US" b="1" dirty="0">
                <a:solidFill>
                  <a:schemeClr val="bg1"/>
                </a:solidFill>
              </a:rPr>
              <a:t>S</a:t>
            </a:r>
            <a:r>
              <a:rPr lang="en-US" dirty="0">
                <a:solidFill>
                  <a:schemeClr val="bg1"/>
                </a:solidFill>
              </a:rPr>
              <a:t>ocially</a:t>
            </a:r>
          </a:p>
          <a:p>
            <a:pPr marL="0" marR="0" lvl="0" indent="0" defTabSz="914400" eaLnBrk="1" fontAlgn="auto" latinLnBrk="0" hangingPunct="1">
              <a:lnSpc>
                <a:spcPct val="100000"/>
              </a:lnSpc>
              <a:spcBef>
                <a:spcPts val="0"/>
              </a:spcBef>
              <a:spcAft>
                <a:spcPts val="0"/>
              </a:spcAft>
              <a:buClrTx/>
              <a:buSzTx/>
              <a:buNone/>
              <a:tabLst/>
              <a:defRPr/>
            </a:pPr>
            <a:endParaRPr lang="en-US" dirty="0">
              <a:solidFill>
                <a:schemeClr val="bg1"/>
              </a:solidFill>
            </a:endParaRPr>
          </a:p>
          <a:p>
            <a:pPr marL="0" marR="0" lvl="0" indent="0" defTabSz="914400" eaLnBrk="1" fontAlgn="auto" latinLnBrk="0" hangingPunct="1">
              <a:lnSpc>
                <a:spcPct val="100000"/>
              </a:lnSpc>
              <a:spcBef>
                <a:spcPts val="0"/>
              </a:spcBef>
              <a:spcAft>
                <a:spcPts val="0"/>
              </a:spcAft>
              <a:buClrTx/>
              <a:buSzTx/>
              <a:buNone/>
              <a:tabLst/>
              <a:defRPr/>
            </a:pPr>
            <a:endParaRPr lang="en-US" dirty="0">
              <a:solidFill>
                <a:schemeClr val="bg1"/>
              </a:solidFill>
            </a:endParaRPr>
          </a:p>
        </p:txBody>
      </p:sp>
      <p:sp>
        <p:nvSpPr>
          <p:cNvPr id="4" name="Oval 3"/>
          <p:cNvSpPr/>
          <p:nvPr/>
        </p:nvSpPr>
        <p:spPr>
          <a:xfrm rot="20395630">
            <a:off x="5994400" y="2860376"/>
            <a:ext cx="4099909" cy="3147254"/>
          </a:xfrm>
          <a:prstGeom prst="ellipse">
            <a:avLst/>
          </a:prstGeom>
          <a:solidFill>
            <a:srgbClr val="471D1B">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t>Just remember:</a:t>
            </a:r>
          </a:p>
          <a:p>
            <a:pPr algn="ctr"/>
            <a:r>
              <a:rPr lang="en-US" sz="6600" dirty="0"/>
              <a:t>PEMS</a:t>
            </a:r>
          </a:p>
        </p:txBody>
      </p:sp>
    </p:spTree>
    <p:extLst>
      <p:ext uri="{BB962C8B-B14F-4D97-AF65-F5344CB8AC3E}">
        <p14:creationId xmlns:p14="http://schemas.microsoft.com/office/powerpoint/2010/main" val="693078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In your workbooks</a:t>
            </a:r>
            <a:r>
              <a:rPr lang="is-IS">
                <a:solidFill>
                  <a:schemeClr val="bg1"/>
                </a:solidFill>
                <a:effectLst>
                  <a:glow rad="63500">
                    <a:srgbClr val="471D1B"/>
                  </a:glow>
                </a:effectLst>
              </a:rPr>
              <a:t>…</a:t>
            </a:r>
            <a:endParaRPr lang="en-US">
              <a:solidFill>
                <a:schemeClr val="bg1"/>
              </a:solidFill>
              <a:effectLst>
                <a:glow rad="63500">
                  <a:srgbClr val="471D1B"/>
                </a:glow>
              </a:effectLst>
            </a:endParaRPr>
          </a:p>
        </p:txBody>
      </p:sp>
      <p:sp>
        <p:nvSpPr>
          <p:cNvPr id="3" name="Content Placeholder 2"/>
          <p:cNvSpPr>
            <a:spLocks noGrp="1"/>
          </p:cNvSpPr>
          <p:nvPr>
            <p:ph idx="1"/>
          </p:nvPr>
        </p:nvSpPr>
        <p:spPr>
          <a:xfrm>
            <a:off x="255181" y="1825625"/>
            <a:ext cx="11632019" cy="4809091"/>
          </a:xfrm>
          <a:solidFill>
            <a:srgbClr val="757575">
              <a:alpha val="80000"/>
            </a:srgbClr>
          </a:solidFill>
        </p:spPr>
        <p:txBody>
          <a:bodyPr>
            <a:normAutofit/>
          </a:bodyPr>
          <a:lstStyle/>
          <a:p>
            <a:pPr marL="0" indent="0">
              <a:buNone/>
            </a:pPr>
            <a:r>
              <a:rPr lang="en-US" sz="3200" dirty="0">
                <a:solidFill>
                  <a:schemeClr val="bg1"/>
                </a:solidFill>
              </a:rPr>
              <a:t>Under the heading of “#1 The Fall of Rome, draw up this table.</a:t>
            </a:r>
          </a:p>
          <a:p>
            <a:pPr marL="0" indent="0">
              <a:buNone/>
            </a:pPr>
            <a:r>
              <a:rPr lang="en-US" sz="3200" dirty="0">
                <a:solidFill>
                  <a:schemeClr val="bg1"/>
                </a:solidFill>
              </a:rPr>
              <a:t>As we go through this PowerPoint, place words/phrases in the right column that suggest reasons for the fall of the Roman Empire.</a:t>
            </a:r>
          </a:p>
          <a:p>
            <a:pPr marL="0" indent="0">
              <a:buNone/>
            </a:pPr>
            <a:endParaRPr lang="en-US" sz="3200" dirty="0">
              <a:solidFill>
                <a:schemeClr val="bg1"/>
              </a:solidFill>
            </a:endParaRPr>
          </a:p>
          <a:p>
            <a:pPr marL="0" indent="0">
              <a:buNone/>
            </a:pPr>
            <a:endParaRPr lang="en-US" sz="3200" dirty="0">
              <a:solidFill>
                <a:schemeClr val="bg1"/>
              </a:solidFill>
            </a:endParaRPr>
          </a:p>
          <a:p>
            <a:pPr marL="0" indent="0">
              <a:buNone/>
            </a:pPr>
            <a:endParaRPr lang="en-US" sz="3200" dirty="0">
              <a:solidFill>
                <a:schemeClr val="bg1"/>
              </a:solidFill>
            </a:endParaRPr>
          </a:p>
          <a:p>
            <a:pPr marL="0" indent="0">
              <a:buNone/>
            </a:pPr>
            <a:endParaRPr lang="en-US" sz="3200" dirty="0">
              <a:solidFill>
                <a:schemeClr val="bg1"/>
              </a:solidFill>
            </a:endParaRPr>
          </a:p>
          <a:p>
            <a:pPr marL="0" indent="0">
              <a:buNone/>
            </a:pPr>
            <a:r>
              <a:rPr lang="en-US" sz="3200" dirty="0">
                <a:solidFill>
                  <a:schemeClr val="bg1"/>
                </a:solidFill>
              </a:rPr>
              <a:t>Please don</a:t>
            </a:r>
            <a:r>
              <a:rPr lang="uk-UA" sz="3200" dirty="0">
                <a:solidFill>
                  <a:schemeClr val="bg1"/>
                </a:solidFill>
              </a:rPr>
              <a:t>’</a:t>
            </a:r>
            <a:r>
              <a:rPr lang="en-US" sz="3200" dirty="0">
                <a:solidFill>
                  <a:schemeClr val="bg1"/>
                </a:solidFill>
              </a:rPr>
              <a:t>t rule too far down the page, and don</a:t>
            </a:r>
            <a:r>
              <a:rPr lang="uk-UA" sz="3200" dirty="0">
                <a:solidFill>
                  <a:schemeClr val="bg1"/>
                </a:solidFill>
              </a:rPr>
              <a:t>’</a:t>
            </a:r>
            <a:r>
              <a:rPr lang="en-US" sz="3200" dirty="0">
                <a:solidFill>
                  <a:schemeClr val="bg1"/>
                </a:solidFill>
              </a:rPr>
              <a:t>t close the table off until we finish putting in the words!</a:t>
            </a:r>
          </a:p>
        </p:txBody>
      </p:sp>
      <p:graphicFrame>
        <p:nvGraphicFramePr>
          <p:cNvPr id="4" name="Table 3"/>
          <p:cNvGraphicFramePr>
            <a:graphicFrameLocks noGrp="1"/>
          </p:cNvGraphicFramePr>
          <p:nvPr>
            <p:extLst>
              <p:ext uri="{D42A27DB-BD31-4B8C-83A1-F6EECF244321}">
                <p14:modId xmlns:p14="http://schemas.microsoft.com/office/powerpoint/2010/main" val="2231844949"/>
              </p:ext>
            </p:extLst>
          </p:nvPr>
        </p:nvGraphicFramePr>
        <p:xfrm>
          <a:off x="1694352" y="3426735"/>
          <a:ext cx="8128000" cy="2546788"/>
        </p:xfrm>
        <a:graphic>
          <a:graphicData uri="http://schemas.openxmlformats.org/drawingml/2006/table">
            <a:tbl>
              <a:tblPr firstRow="1" bandRow="1">
                <a:tableStyleId>{F5AB1C69-6EDB-4FF4-983F-18BD219EF322}</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gridCol w="2032000">
                  <a:extLst>
                    <a:ext uri="{9D8B030D-6E8A-4147-A177-3AD203B41FA5}">
                      <a16:colId xmlns:a16="http://schemas.microsoft.com/office/drawing/2014/main" val="20003"/>
                    </a:ext>
                  </a:extLst>
                </a:gridCol>
              </a:tblGrid>
              <a:tr h="368687">
                <a:tc>
                  <a:txBody>
                    <a:bodyPr/>
                    <a:lstStyle/>
                    <a:p>
                      <a:r>
                        <a:rPr lang="en-US" sz="2400"/>
                        <a:t>Politically</a:t>
                      </a:r>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Economically</a:t>
                      </a:r>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Militarily</a:t>
                      </a:r>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Socially</a:t>
                      </a:r>
                    </a:p>
                    <a:p>
                      <a:endParaRPr lang="en-US" sz="2400" dirty="0"/>
                    </a:p>
                  </a:txBody>
                  <a:tcPr>
                    <a:solidFill>
                      <a:srgbClr val="471D1B"/>
                    </a:solidFill>
                  </a:tcPr>
                </a:tc>
                <a:extLst>
                  <a:ext uri="{0D108BD9-81ED-4DB2-BD59-A6C34878D82A}">
                    <a16:rowId xmlns:a16="http://schemas.microsoft.com/office/drawing/2014/main" val="10000"/>
                  </a:ext>
                </a:extLst>
              </a:tr>
              <a:tr h="1723828">
                <a:tc>
                  <a:txBody>
                    <a:bodyPr/>
                    <a:lstStyle/>
                    <a:p>
                      <a:endParaRPr lang="en-US"/>
                    </a:p>
                  </a:txBody>
                  <a:tcPr>
                    <a:solidFill>
                      <a:srgbClr val="7B3633"/>
                    </a:solidFill>
                  </a:tcPr>
                </a:tc>
                <a:tc>
                  <a:txBody>
                    <a:bodyPr/>
                    <a:lstStyle/>
                    <a:p>
                      <a:endParaRPr lang="en-US"/>
                    </a:p>
                  </a:txBody>
                  <a:tcPr>
                    <a:solidFill>
                      <a:srgbClr val="7B3633"/>
                    </a:solidFill>
                  </a:tcPr>
                </a:tc>
                <a:tc>
                  <a:txBody>
                    <a:bodyPr/>
                    <a:lstStyle/>
                    <a:p>
                      <a:endParaRPr lang="en-US"/>
                    </a:p>
                  </a:txBody>
                  <a:tcPr>
                    <a:solidFill>
                      <a:srgbClr val="7B3633"/>
                    </a:solidFill>
                  </a:tcPr>
                </a:tc>
                <a:tc>
                  <a:txBody>
                    <a:bodyPr/>
                    <a:lstStyle/>
                    <a:p>
                      <a:endParaRPr lang="en-US" dirty="0"/>
                    </a:p>
                  </a:txBody>
                  <a:tcPr>
                    <a:solidFill>
                      <a:srgbClr val="7B3633"/>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6539134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25625"/>
            <a:ext cx="7831667" cy="4351338"/>
          </a:xfrm>
          <a:solidFill>
            <a:srgbClr val="757575">
              <a:alpha val="80000"/>
            </a:srgbClr>
          </a:solidFill>
        </p:spPr>
        <p:txBody>
          <a:bodyPr>
            <a:normAutofit fontScale="92500" lnSpcReduction="10000"/>
          </a:bodyPr>
          <a:lstStyle/>
          <a:p>
            <a:r>
              <a:rPr lang="en-US" dirty="0">
                <a:solidFill>
                  <a:schemeClr val="bg1"/>
                </a:solidFill>
              </a:rPr>
              <a:t>The size of Rome made </a:t>
            </a:r>
            <a:r>
              <a:rPr lang="en-US" b="1" u="sng" dirty="0">
                <a:solidFill>
                  <a:schemeClr val="bg1"/>
                </a:solidFill>
              </a:rPr>
              <a:t>difficult to govern</a:t>
            </a:r>
            <a:r>
              <a:rPr lang="en-US" dirty="0">
                <a:solidFill>
                  <a:schemeClr val="bg1"/>
                </a:solidFill>
              </a:rPr>
              <a:t>, but ineffective and inconsistent leadership only served to magnify the problem. </a:t>
            </a:r>
          </a:p>
          <a:p>
            <a:r>
              <a:rPr lang="en-US" dirty="0">
                <a:solidFill>
                  <a:schemeClr val="bg1"/>
                </a:solidFill>
              </a:rPr>
              <a:t>The Praetorian Guard—the emperor’s personal bodyguards—</a:t>
            </a:r>
            <a:r>
              <a:rPr lang="en-US" b="1" u="sng" dirty="0">
                <a:solidFill>
                  <a:schemeClr val="bg1"/>
                </a:solidFill>
              </a:rPr>
              <a:t>assassinated</a:t>
            </a:r>
            <a:r>
              <a:rPr lang="en-US" dirty="0">
                <a:solidFill>
                  <a:schemeClr val="bg1"/>
                </a:solidFill>
              </a:rPr>
              <a:t> and installed new leaders at will, and once even auctioned the spot off to the highest bidder!</a:t>
            </a:r>
          </a:p>
          <a:p>
            <a:r>
              <a:rPr lang="en-US" b="1" u="sng" dirty="0">
                <a:solidFill>
                  <a:schemeClr val="bg1"/>
                </a:solidFill>
              </a:rPr>
              <a:t>Corruption and incompetence </a:t>
            </a:r>
            <a:r>
              <a:rPr lang="en-US" dirty="0">
                <a:solidFill>
                  <a:schemeClr val="bg1"/>
                </a:solidFill>
              </a:rPr>
              <a:t>within the whole government meant this political situation would worsen </a:t>
            </a:r>
          </a:p>
          <a:p>
            <a:r>
              <a:rPr lang="en-US" dirty="0">
                <a:solidFill>
                  <a:schemeClr val="bg1"/>
                </a:solidFill>
              </a:rPr>
              <a:t>And due to this political contamination, </a:t>
            </a:r>
            <a:r>
              <a:rPr lang="en-US" b="1" u="sng" dirty="0">
                <a:solidFill>
                  <a:schemeClr val="bg1"/>
                </a:solidFill>
              </a:rPr>
              <a:t>civic pride disappeared </a:t>
            </a:r>
            <a:r>
              <a:rPr lang="en-US" dirty="0">
                <a:solidFill>
                  <a:schemeClr val="bg1"/>
                </a:solidFill>
              </a:rPr>
              <a:t>and many Roman citizens </a:t>
            </a:r>
            <a:r>
              <a:rPr lang="en-US" b="1" u="sng" dirty="0">
                <a:solidFill>
                  <a:schemeClr val="bg1"/>
                </a:solidFill>
              </a:rPr>
              <a:t>lost trust </a:t>
            </a:r>
            <a:r>
              <a:rPr lang="en-US" dirty="0">
                <a:solidFill>
                  <a:schemeClr val="bg1"/>
                </a:solidFill>
              </a:rPr>
              <a:t>in their leadership.</a:t>
            </a:r>
          </a:p>
        </p:txBody>
      </p:sp>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Politically</a:t>
            </a:r>
          </a:p>
        </p:txBody>
      </p:sp>
      <p:pic>
        <p:nvPicPr>
          <p:cNvPr id="4" name="Picture 7" descr="http://www.altix.cz/wwwdeti/tomas2/commodus.jpg"/>
          <p:cNvPicPr>
            <a:picLocks noChangeAspect="1" noChangeArrowheads="1"/>
          </p:cNvPicPr>
          <p:nvPr/>
        </p:nvPicPr>
        <p:blipFill>
          <a:blip r:embed="rId3" cstate="print"/>
          <a:srcRect/>
          <a:stretch>
            <a:fillRect/>
          </a:stretch>
        </p:blipFill>
        <p:spPr>
          <a:xfrm>
            <a:off x="8845022" y="1825625"/>
            <a:ext cx="2771244" cy="4389754"/>
          </a:xfrm>
          <a:prstGeom prst="rect">
            <a:avLst/>
          </a:prstGeom>
          <a:noFill/>
          <a:ln/>
        </p:spPr>
      </p:pic>
      <p:sp>
        <p:nvSpPr>
          <p:cNvPr id="6" name="Rounded Rectangular Callout 5"/>
          <p:cNvSpPr/>
          <p:nvPr/>
        </p:nvSpPr>
        <p:spPr>
          <a:xfrm rot="17100000" flipH="1">
            <a:off x="2278126" y="862545"/>
            <a:ext cx="6961625" cy="5561774"/>
          </a:xfrm>
          <a:prstGeom prst="wedgeRoundRectCallout">
            <a:avLst/>
          </a:prstGeom>
          <a:solidFill>
            <a:srgbClr val="471D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 name="TextBox 7"/>
          <p:cNvSpPr txBox="1"/>
          <p:nvPr/>
        </p:nvSpPr>
        <p:spPr>
          <a:xfrm rot="962162">
            <a:off x="3253688" y="494481"/>
            <a:ext cx="5137089" cy="6124754"/>
          </a:xfrm>
          <a:prstGeom prst="rect">
            <a:avLst/>
          </a:prstGeom>
          <a:noFill/>
        </p:spPr>
        <p:txBody>
          <a:bodyPr wrap="square" rtlCol="0">
            <a:spAutoFit/>
          </a:bodyPr>
          <a:lstStyle/>
          <a:p>
            <a:r>
              <a:rPr lang="en-US" sz="2800">
                <a:solidFill>
                  <a:schemeClr val="bg1"/>
                </a:solidFill>
              </a:rPr>
              <a:t>FACT: In 180 CE Emperor Marcus Aurelius died leaving his son, Commodus, to take control of Rome. Eventually, he became unpopular due to his lack of leadership skills, and became known as being ‘ridiculous’ within his empire – he led such a lavish lifestyle, that it led the imperial treasury almost bankrupt! He was poisoned by conspirators and then strangled in his own bed by his very own bodyguard! (Commodus from Gladiator</a:t>
            </a:r>
          </a:p>
        </p:txBody>
      </p:sp>
    </p:spTree>
    <p:extLst>
      <p:ext uri="{BB962C8B-B14F-4D97-AF65-F5344CB8AC3E}">
        <p14:creationId xmlns:p14="http://schemas.microsoft.com/office/powerpoint/2010/main" val="612745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1000" fill="hold"/>
                                        <p:tgtEl>
                                          <p:spTgt spid="8"/>
                                        </p:tgtEl>
                                        <p:attrNameLst>
                                          <p:attrName>ppt_w</p:attrName>
                                        </p:attrNameLst>
                                      </p:cBhvr>
                                      <p:tavLst>
                                        <p:tav tm="0">
                                          <p:val>
                                            <p:strVal val="#ppt_w*0.70"/>
                                          </p:val>
                                        </p:tav>
                                        <p:tav tm="100000">
                                          <p:val>
                                            <p:strVal val="#ppt_w"/>
                                          </p:val>
                                        </p:tav>
                                      </p:tavLst>
                                    </p:anim>
                                    <p:anim calcmode="lin" valueType="num">
                                      <p:cBhvr>
                                        <p:cTn id="28" dur="1000" fill="hold"/>
                                        <p:tgtEl>
                                          <p:spTgt spid="8"/>
                                        </p:tgtEl>
                                        <p:attrNameLst>
                                          <p:attrName>ppt_h</p:attrName>
                                        </p:attrNameLst>
                                      </p:cBhvr>
                                      <p:tavLst>
                                        <p:tav tm="0">
                                          <p:val>
                                            <p:strVal val="#ppt_h"/>
                                          </p:val>
                                        </p:tav>
                                        <p:tav tm="100000">
                                          <p:val>
                                            <p:strVal val="#ppt_h"/>
                                          </p:val>
                                        </p:tav>
                                      </p:tavLst>
                                    </p:anim>
                                    <p:animEffect transition="in" filter="fade">
                                      <p:cBhvr>
                                        <p:cTn id="29" dur="1000"/>
                                        <p:tgtEl>
                                          <p:spTgt spid="8"/>
                                        </p:tgtEl>
                                      </p:cBhvr>
                                    </p:animEffect>
                                  </p:childTnLst>
                                </p:cTn>
                              </p:par>
                              <p:par>
                                <p:cTn id="30" presetID="55"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1000" fill="hold"/>
                                        <p:tgtEl>
                                          <p:spTgt spid="6"/>
                                        </p:tgtEl>
                                        <p:attrNameLst>
                                          <p:attrName>ppt_w</p:attrName>
                                        </p:attrNameLst>
                                      </p:cBhvr>
                                      <p:tavLst>
                                        <p:tav tm="0">
                                          <p:val>
                                            <p:strVal val="#ppt_w*0.70"/>
                                          </p:val>
                                        </p:tav>
                                        <p:tav tm="100000">
                                          <p:val>
                                            <p:strVal val="#ppt_w"/>
                                          </p:val>
                                        </p:tav>
                                      </p:tavLst>
                                    </p:anim>
                                    <p:anim calcmode="lin" valueType="num">
                                      <p:cBhvr>
                                        <p:cTn id="33" dur="1000" fill="hold"/>
                                        <p:tgtEl>
                                          <p:spTgt spid="6"/>
                                        </p:tgtEl>
                                        <p:attrNameLst>
                                          <p:attrName>ppt_h</p:attrName>
                                        </p:attrNameLst>
                                      </p:cBhvr>
                                      <p:tavLst>
                                        <p:tav tm="0">
                                          <p:val>
                                            <p:strVal val="#ppt_h"/>
                                          </p:val>
                                        </p:tav>
                                        <p:tav tm="100000">
                                          <p:val>
                                            <p:strVal val="#ppt_h"/>
                                          </p:val>
                                        </p:tav>
                                      </p:tavLst>
                                    </p:anim>
                                    <p:animEffect transition="in" filter="fade">
                                      <p:cBhvr>
                                        <p:cTn id="3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6" grpId="0" animBg="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133600" y="2794002"/>
            <a:ext cx="8178800" cy="1794933"/>
          </a:xfrm>
          <a:solidFill>
            <a:srgbClr val="757575">
              <a:alpha val="81000"/>
            </a:srgbClr>
          </a:solidFill>
        </p:spPr>
        <p:txBody>
          <a:bodyPr anchor="ctr">
            <a:normAutofit fontScale="90000"/>
          </a:bodyPr>
          <a:lstStyle/>
          <a:p>
            <a:r>
              <a:rPr lang="en-US" sz="6600" dirty="0">
                <a:solidFill>
                  <a:schemeClr val="bg1"/>
                </a:solidFill>
                <a:effectLst>
                  <a:glow rad="88900">
                    <a:srgbClr val="471D1B"/>
                  </a:glow>
                </a:effectLst>
              </a:rPr>
              <a:t>Overview: The Ancient to Medieval World</a:t>
            </a:r>
          </a:p>
        </p:txBody>
      </p:sp>
    </p:spTree>
    <p:extLst>
      <p:ext uri="{BB962C8B-B14F-4D97-AF65-F5344CB8AC3E}">
        <p14:creationId xmlns:p14="http://schemas.microsoft.com/office/powerpoint/2010/main" val="1593687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Economically</a:t>
            </a:r>
          </a:p>
        </p:txBody>
      </p:sp>
      <p:sp>
        <p:nvSpPr>
          <p:cNvPr id="3" name="Content Placeholder 2"/>
          <p:cNvSpPr>
            <a:spLocks noGrp="1"/>
          </p:cNvSpPr>
          <p:nvPr>
            <p:ph idx="1"/>
          </p:nvPr>
        </p:nvSpPr>
        <p:spPr>
          <a:solidFill>
            <a:srgbClr val="757575">
              <a:alpha val="80000"/>
            </a:srgbClr>
          </a:solidFill>
        </p:spPr>
        <p:txBody>
          <a:bodyPr>
            <a:normAutofit lnSpcReduction="10000"/>
          </a:bodyPr>
          <a:lstStyle/>
          <a:p>
            <a:pPr>
              <a:lnSpc>
                <a:spcPct val="100000"/>
              </a:lnSpc>
              <a:spcBef>
                <a:spcPts val="0"/>
              </a:spcBef>
              <a:defRPr/>
            </a:pPr>
            <a:r>
              <a:rPr lang="en-US" altLang="en-US" dirty="0">
                <a:solidFill>
                  <a:schemeClr val="bg1"/>
                </a:solidFill>
              </a:rPr>
              <a:t>Romans stopped conquering lands; </a:t>
            </a:r>
            <a:r>
              <a:rPr lang="en-US" altLang="en-US" b="1" u="sng" dirty="0">
                <a:solidFill>
                  <a:schemeClr val="bg1"/>
                </a:solidFill>
              </a:rPr>
              <a:t>flow of gold </a:t>
            </a:r>
            <a:r>
              <a:rPr lang="en-US" altLang="en-US" dirty="0">
                <a:solidFill>
                  <a:schemeClr val="bg1"/>
                </a:solidFill>
              </a:rPr>
              <a:t>into Roman economy decreased.</a:t>
            </a:r>
          </a:p>
          <a:p>
            <a:r>
              <a:rPr lang="en-US" altLang="en-US" dirty="0">
                <a:solidFill>
                  <a:schemeClr val="bg1"/>
                </a:solidFill>
              </a:rPr>
              <a:t>Constant </a:t>
            </a:r>
            <a:r>
              <a:rPr lang="en-US" altLang="en-US" b="1" u="sng" dirty="0">
                <a:solidFill>
                  <a:schemeClr val="bg1"/>
                </a:solidFill>
              </a:rPr>
              <a:t>rise of taxes</a:t>
            </a:r>
            <a:r>
              <a:rPr lang="en-US" altLang="en-US" b="1" u="sng" baseline="0" dirty="0">
                <a:solidFill>
                  <a:schemeClr val="bg1"/>
                </a:solidFill>
              </a:rPr>
              <a:t> </a:t>
            </a:r>
            <a:r>
              <a:rPr lang="en-US" altLang="en-US" baseline="0" dirty="0">
                <a:solidFill>
                  <a:schemeClr val="bg1"/>
                </a:solidFill>
              </a:rPr>
              <a:t>= rich people stopped paying taxes, more pressure on poor people.</a:t>
            </a:r>
            <a:endParaRPr lang="en-US" altLang="en-US" dirty="0">
              <a:solidFill>
                <a:schemeClr val="bg1"/>
              </a:solidFill>
            </a:endParaRPr>
          </a:p>
          <a:p>
            <a:r>
              <a:rPr lang="en-US" b="1" u="sng" dirty="0">
                <a:solidFill>
                  <a:schemeClr val="bg1"/>
                </a:solidFill>
              </a:rPr>
              <a:t>Farmers lost land</a:t>
            </a:r>
            <a:r>
              <a:rPr lang="en-US" dirty="0">
                <a:solidFill>
                  <a:schemeClr val="bg1"/>
                </a:solidFill>
              </a:rPr>
              <a:t>, unable to grow and sell crops, out of work (and famine)</a:t>
            </a:r>
          </a:p>
          <a:p>
            <a:r>
              <a:rPr lang="en-US" dirty="0">
                <a:solidFill>
                  <a:schemeClr val="bg1"/>
                </a:solidFill>
              </a:rPr>
              <a:t>People bought fewer goods, </a:t>
            </a:r>
            <a:r>
              <a:rPr lang="en-US" b="1" u="sng" dirty="0">
                <a:solidFill>
                  <a:schemeClr val="bg1"/>
                </a:solidFill>
              </a:rPr>
              <a:t>shops closed</a:t>
            </a:r>
          </a:p>
          <a:p>
            <a:r>
              <a:rPr lang="en-US" dirty="0">
                <a:solidFill>
                  <a:schemeClr val="bg1"/>
                </a:solidFill>
              </a:rPr>
              <a:t>Coins lost value: Less gold put in, people found out (</a:t>
            </a:r>
            <a:r>
              <a:rPr lang="en-US" b="1" u="sng" dirty="0">
                <a:solidFill>
                  <a:schemeClr val="bg1"/>
                </a:solidFill>
              </a:rPr>
              <a:t>caused inflation</a:t>
            </a:r>
            <a:r>
              <a:rPr lang="en-US" dirty="0">
                <a:solidFill>
                  <a:schemeClr val="bg1"/>
                </a:solidFill>
              </a:rPr>
              <a:t>)</a:t>
            </a:r>
          </a:p>
          <a:p>
            <a:r>
              <a:rPr lang="en-US" dirty="0">
                <a:solidFill>
                  <a:schemeClr val="bg1"/>
                </a:solidFill>
              </a:rPr>
              <a:t>Inflation occurred: Rapidly rising prices. Money lost value because fewer taxes paid. (</a:t>
            </a:r>
            <a:r>
              <a:rPr lang="en-US" b="1" u="sng" dirty="0">
                <a:solidFill>
                  <a:schemeClr val="bg1"/>
                </a:solidFill>
              </a:rPr>
              <a:t>no taxes = no money = poor empire</a:t>
            </a:r>
            <a:r>
              <a:rPr lang="en-US" dirty="0">
                <a:solidFill>
                  <a:schemeClr val="bg1"/>
                </a:solidFill>
              </a:rPr>
              <a:t>)</a:t>
            </a:r>
          </a:p>
          <a:p>
            <a:endParaRPr lang="en-US" dirty="0">
              <a:solidFill>
                <a:schemeClr val="bg1"/>
              </a:solidFill>
            </a:endParaRPr>
          </a:p>
        </p:txBody>
      </p:sp>
    </p:spTree>
    <p:extLst>
      <p:ext uri="{BB962C8B-B14F-4D97-AF65-F5344CB8AC3E}">
        <p14:creationId xmlns:p14="http://schemas.microsoft.com/office/powerpoint/2010/main" val="997520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25625"/>
            <a:ext cx="6097859" cy="4351338"/>
          </a:xfrm>
          <a:solidFill>
            <a:srgbClr val="757575">
              <a:alpha val="80000"/>
            </a:srgbClr>
          </a:solidFill>
        </p:spPr>
        <p:txBody>
          <a:bodyPr>
            <a:normAutofit lnSpcReduction="10000"/>
          </a:bodyPr>
          <a:lstStyle/>
          <a:p>
            <a:r>
              <a:rPr lang="en-US" b="1" u="sng" dirty="0">
                <a:solidFill>
                  <a:schemeClr val="bg1"/>
                </a:solidFill>
              </a:rPr>
              <a:t>Large territory </a:t>
            </a:r>
            <a:r>
              <a:rPr lang="en-US" dirty="0">
                <a:solidFill>
                  <a:schemeClr val="bg1"/>
                </a:solidFill>
              </a:rPr>
              <a:t>= administrative and logistical nightmare. </a:t>
            </a:r>
          </a:p>
          <a:p>
            <a:r>
              <a:rPr lang="en-US" dirty="0">
                <a:solidFill>
                  <a:schemeClr val="bg1"/>
                </a:solidFill>
              </a:rPr>
              <a:t>Rome struggled to gather enough </a:t>
            </a:r>
            <a:r>
              <a:rPr lang="en-US" b="1" u="sng" dirty="0">
                <a:solidFill>
                  <a:schemeClr val="bg1"/>
                </a:solidFill>
              </a:rPr>
              <a:t>troops and resources </a:t>
            </a:r>
            <a:r>
              <a:rPr lang="en-US" dirty="0">
                <a:solidFill>
                  <a:schemeClr val="bg1"/>
                </a:solidFill>
              </a:rPr>
              <a:t>to defend its frontiers from local rebellions and outside attacks.</a:t>
            </a:r>
          </a:p>
          <a:p>
            <a:r>
              <a:rPr lang="en-US" dirty="0">
                <a:solidFill>
                  <a:schemeClr val="bg1"/>
                </a:solidFill>
              </a:rPr>
              <a:t>As more and more funds were funneled into the military, </a:t>
            </a:r>
            <a:r>
              <a:rPr lang="en-US" b="1" u="sng" dirty="0">
                <a:solidFill>
                  <a:schemeClr val="bg1"/>
                </a:solidFill>
              </a:rPr>
              <a:t>maintaining the empire proved difficult</a:t>
            </a:r>
            <a:r>
              <a:rPr lang="en-US" dirty="0">
                <a:solidFill>
                  <a:schemeClr val="bg1"/>
                </a:solidFill>
              </a:rPr>
              <a:t>, </a:t>
            </a:r>
            <a:r>
              <a:rPr lang="en-US" b="1" u="sng" dirty="0">
                <a:solidFill>
                  <a:schemeClr val="bg1"/>
                </a:solidFill>
              </a:rPr>
              <a:t>technological advancement slowed</a:t>
            </a:r>
            <a:r>
              <a:rPr lang="en-US" dirty="0">
                <a:solidFill>
                  <a:schemeClr val="bg1"/>
                </a:solidFill>
              </a:rPr>
              <a:t> and Rome’s civil </a:t>
            </a:r>
            <a:r>
              <a:rPr lang="en-US" b="1" u="sng" dirty="0">
                <a:solidFill>
                  <a:schemeClr val="bg1"/>
                </a:solidFill>
              </a:rPr>
              <a:t>infrastructure fell </a:t>
            </a:r>
            <a:r>
              <a:rPr lang="en-US" dirty="0">
                <a:solidFill>
                  <a:schemeClr val="bg1"/>
                </a:solidFill>
              </a:rPr>
              <a:t>into disrepair.</a:t>
            </a:r>
          </a:p>
        </p:txBody>
      </p:sp>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Militarily</a:t>
            </a:r>
          </a:p>
        </p:txBody>
      </p:sp>
      <p:pic>
        <p:nvPicPr>
          <p:cNvPr id="4" name="Picture 3"/>
          <p:cNvPicPr>
            <a:picLocks noChangeAspect="1"/>
          </p:cNvPicPr>
          <p:nvPr/>
        </p:nvPicPr>
        <p:blipFill>
          <a:blip r:embed="rId3"/>
          <a:stretch>
            <a:fillRect/>
          </a:stretch>
        </p:blipFill>
        <p:spPr>
          <a:xfrm>
            <a:off x="7002965" y="1958629"/>
            <a:ext cx="4947981" cy="4106824"/>
          </a:xfrm>
          <a:prstGeom prst="rect">
            <a:avLst/>
          </a:prstGeom>
          <a:effectLst>
            <a:softEdge rad="63500"/>
          </a:effectLst>
        </p:spPr>
      </p:pic>
      <p:pic>
        <p:nvPicPr>
          <p:cNvPr id="5" name="Picture 4"/>
          <p:cNvPicPr>
            <a:picLocks noChangeAspect="1"/>
          </p:cNvPicPr>
          <p:nvPr/>
        </p:nvPicPr>
        <p:blipFill rotWithShape="1">
          <a:blip r:embed="rId4"/>
          <a:srcRect l="7182" r="22928"/>
          <a:stretch/>
        </p:blipFill>
        <p:spPr>
          <a:xfrm rot="697562">
            <a:off x="1383371" y="63561"/>
            <a:ext cx="5642517" cy="4674418"/>
          </a:xfrm>
          <a:prstGeom prst="rect">
            <a:avLst/>
          </a:prstGeom>
          <a:effectLst>
            <a:softEdge rad="63500"/>
          </a:effectLst>
        </p:spPr>
      </p:pic>
      <p:sp>
        <p:nvSpPr>
          <p:cNvPr id="6" name="Oval 5"/>
          <p:cNvSpPr/>
          <p:nvPr/>
        </p:nvSpPr>
        <p:spPr>
          <a:xfrm rot="20904617">
            <a:off x="3105575" y="3143402"/>
            <a:ext cx="4598102" cy="4365285"/>
          </a:xfrm>
          <a:prstGeom prst="ellipse">
            <a:avLst/>
          </a:prstGeom>
          <a:solidFill>
            <a:srgbClr val="471D1B">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t>Emperor Hadrian built his famous wall just to keep the enemy at bay!</a:t>
            </a:r>
            <a:endParaRPr lang="en-US" sz="4400"/>
          </a:p>
        </p:txBody>
      </p:sp>
    </p:spTree>
    <p:extLst>
      <p:ext uri="{BB962C8B-B14F-4D97-AF65-F5344CB8AC3E}">
        <p14:creationId xmlns:p14="http://schemas.microsoft.com/office/powerpoint/2010/main" val="1230321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1000" fill="hold"/>
                                        <p:tgtEl>
                                          <p:spTgt spid="5"/>
                                        </p:tgtEl>
                                        <p:attrNameLst>
                                          <p:attrName>ppt_w</p:attrName>
                                        </p:attrNameLst>
                                      </p:cBhvr>
                                      <p:tavLst>
                                        <p:tav tm="0">
                                          <p:val>
                                            <p:strVal val="#ppt_w*0.70"/>
                                          </p:val>
                                        </p:tav>
                                        <p:tav tm="100000">
                                          <p:val>
                                            <p:strVal val="#ppt_w"/>
                                          </p:val>
                                        </p:tav>
                                      </p:tavLst>
                                    </p:anim>
                                    <p:anim calcmode="lin" valueType="num">
                                      <p:cBhvr>
                                        <p:cTn id="24" dur="1000" fill="hold"/>
                                        <p:tgtEl>
                                          <p:spTgt spid="5"/>
                                        </p:tgtEl>
                                        <p:attrNameLst>
                                          <p:attrName>ppt_h</p:attrName>
                                        </p:attrNameLst>
                                      </p:cBhvr>
                                      <p:tavLst>
                                        <p:tav tm="0">
                                          <p:val>
                                            <p:strVal val="#ppt_h"/>
                                          </p:val>
                                        </p:tav>
                                        <p:tav tm="100000">
                                          <p:val>
                                            <p:strVal val="#ppt_h"/>
                                          </p:val>
                                        </p:tav>
                                      </p:tavLst>
                                    </p:anim>
                                    <p:animEffect transition="in" filter="fade">
                                      <p:cBhvr>
                                        <p:cTn id="25" dur="10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55"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1000" fill="hold"/>
                                        <p:tgtEl>
                                          <p:spTgt spid="6"/>
                                        </p:tgtEl>
                                        <p:attrNameLst>
                                          <p:attrName>ppt_w</p:attrName>
                                        </p:attrNameLst>
                                      </p:cBhvr>
                                      <p:tavLst>
                                        <p:tav tm="0">
                                          <p:val>
                                            <p:strVal val="#ppt_w*0.70"/>
                                          </p:val>
                                        </p:tav>
                                        <p:tav tm="100000">
                                          <p:val>
                                            <p:strVal val="#ppt_w"/>
                                          </p:val>
                                        </p:tav>
                                      </p:tavLst>
                                    </p:anim>
                                    <p:anim calcmode="lin" valueType="num">
                                      <p:cBhvr>
                                        <p:cTn id="31" dur="1000" fill="hold"/>
                                        <p:tgtEl>
                                          <p:spTgt spid="6"/>
                                        </p:tgtEl>
                                        <p:attrNameLst>
                                          <p:attrName>ppt_h</p:attrName>
                                        </p:attrNameLst>
                                      </p:cBhvr>
                                      <p:tavLst>
                                        <p:tav tm="0">
                                          <p:val>
                                            <p:strVal val="#ppt_h"/>
                                          </p:val>
                                        </p:tav>
                                        <p:tav tm="100000">
                                          <p:val>
                                            <p:strVal val="#ppt_h"/>
                                          </p:val>
                                        </p:tav>
                                      </p:tavLst>
                                    </p:anim>
                                    <p:animEffect transition="in" filter="fade">
                                      <p:cBhvr>
                                        <p:cTn id="3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Socially</a:t>
            </a:r>
          </a:p>
        </p:txBody>
      </p:sp>
      <p:sp>
        <p:nvSpPr>
          <p:cNvPr id="3" name="Content Placeholder 2"/>
          <p:cNvSpPr>
            <a:spLocks noGrp="1"/>
          </p:cNvSpPr>
          <p:nvPr>
            <p:ph idx="1"/>
          </p:nvPr>
        </p:nvSpPr>
        <p:spPr>
          <a:xfrm>
            <a:off x="838200" y="1825624"/>
            <a:ext cx="10515600" cy="4798199"/>
          </a:xfrm>
          <a:solidFill>
            <a:srgbClr val="757575">
              <a:alpha val="80000"/>
            </a:srgbClr>
          </a:solidFill>
        </p:spPr>
        <p:txBody>
          <a:bodyPr>
            <a:normAutofit/>
          </a:bodyPr>
          <a:lstStyle/>
          <a:p>
            <a:r>
              <a:rPr lang="en-US" sz="3200" b="1" u="sng" dirty="0">
                <a:solidFill>
                  <a:schemeClr val="bg1"/>
                </a:solidFill>
              </a:rPr>
              <a:t>Taxes</a:t>
            </a:r>
            <a:r>
              <a:rPr lang="en-US" sz="3200" dirty="0">
                <a:solidFill>
                  <a:schemeClr val="bg1"/>
                </a:solidFill>
              </a:rPr>
              <a:t> were too great, many rich people stopped paying while others were threatened</a:t>
            </a:r>
          </a:p>
          <a:p>
            <a:r>
              <a:rPr lang="en-US" sz="3200" dirty="0">
                <a:solidFill>
                  <a:schemeClr val="bg1"/>
                </a:solidFill>
              </a:rPr>
              <a:t>Large number of people enslaved and soon Rome began relying on it’s </a:t>
            </a:r>
            <a:r>
              <a:rPr lang="en-US" sz="3200" b="1" u="sng" dirty="0">
                <a:solidFill>
                  <a:schemeClr val="bg1"/>
                </a:solidFill>
              </a:rPr>
              <a:t>slave labor </a:t>
            </a:r>
            <a:r>
              <a:rPr lang="en-US" sz="3200" dirty="0">
                <a:solidFill>
                  <a:schemeClr val="bg1"/>
                </a:solidFill>
              </a:rPr>
              <a:t>for much of the economical success.</a:t>
            </a:r>
          </a:p>
          <a:p>
            <a:r>
              <a:rPr lang="en-US" sz="3200" dirty="0">
                <a:solidFill>
                  <a:schemeClr val="bg1"/>
                </a:solidFill>
              </a:rPr>
              <a:t>People were very poor, so </a:t>
            </a:r>
            <a:r>
              <a:rPr lang="en-US" sz="3200" b="1" u="sng" dirty="0">
                <a:solidFill>
                  <a:schemeClr val="bg1"/>
                </a:solidFill>
              </a:rPr>
              <a:t>crime rates increased </a:t>
            </a:r>
            <a:r>
              <a:rPr lang="en-US" sz="3200" dirty="0">
                <a:solidFill>
                  <a:schemeClr val="bg1"/>
                </a:solidFill>
              </a:rPr>
              <a:t>causing social unrest. </a:t>
            </a:r>
          </a:p>
          <a:p>
            <a:r>
              <a:rPr lang="en-US" sz="3200" b="1" u="sng" dirty="0">
                <a:solidFill>
                  <a:schemeClr val="bg1"/>
                </a:solidFill>
              </a:rPr>
              <a:t>Famine and Disease</a:t>
            </a:r>
            <a:r>
              <a:rPr lang="en-US" sz="3200" dirty="0">
                <a:solidFill>
                  <a:schemeClr val="bg1"/>
                </a:solidFill>
              </a:rPr>
              <a:t>: There was not enough food to feed people and constant trade/interactions meant diseases could be carried all over the empire. </a:t>
            </a:r>
          </a:p>
          <a:p>
            <a:pPr>
              <a:buNone/>
            </a:pPr>
            <a:endParaRPr lang="en-US" dirty="0"/>
          </a:p>
        </p:txBody>
      </p:sp>
    </p:spTree>
    <p:extLst>
      <p:ext uri="{BB962C8B-B14F-4D97-AF65-F5344CB8AC3E}">
        <p14:creationId xmlns:p14="http://schemas.microsoft.com/office/powerpoint/2010/main" val="2033569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51" name="Text Box 19"/>
          <p:cNvSpPr txBox="1">
            <a:spLocks noChangeArrowheads="1"/>
          </p:cNvSpPr>
          <p:nvPr/>
        </p:nvSpPr>
        <p:spPr bwMode="auto">
          <a:xfrm>
            <a:off x="1618786" y="5742151"/>
            <a:ext cx="8506522" cy="646331"/>
          </a:xfrm>
          <a:prstGeom prst="rect">
            <a:avLst/>
          </a:prstGeom>
          <a:solidFill>
            <a:srgbClr val="757575"/>
          </a:solidFill>
          <a:ln>
            <a:noFill/>
          </a:ln>
        </p:spPr>
        <p:txBody>
          <a:bodyPr wrap="square">
            <a:spAutoFit/>
          </a:bodyPr>
          <a:lstStyle/>
          <a:p>
            <a:pPr>
              <a:spcBef>
                <a:spcPct val="50000"/>
              </a:spcBef>
            </a:pPr>
            <a:r>
              <a:rPr lang="en-US" altLang="en-US" sz="3600">
                <a:solidFill>
                  <a:schemeClr val="bg1"/>
                </a:solidFill>
              </a:rPr>
              <a:t>     Immediate Causes = Barbarian Invasion!</a:t>
            </a:r>
          </a:p>
        </p:txBody>
      </p:sp>
      <p:sp>
        <p:nvSpPr>
          <p:cNvPr id="5" name="Title 1"/>
          <p:cNvSpPr txBox="1">
            <a:spLocks/>
          </p:cNvSpPr>
          <p:nvPr/>
        </p:nvSpPr>
        <p:spPr>
          <a:xfrm>
            <a:off x="838200" y="235607"/>
            <a:ext cx="10515600" cy="1325563"/>
          </a:xfrm>
          <a:prstGeom prst="rect">
            <a:avLst/>
          </a:prstGeom>
          <a:solidFill>
            <a:srgbClr val="757575">
              <a:alpha val="80000"/>
            </a:srgbClr>
          </a:solidFill>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solidFill>
                  <a:schemeClr val="bg1"/>
                </a:solidFill>
                <a:effectLst>
                  <a:glow rad="63500">
                    <a:srgbClr val="471D1B"/>
                  </a:glow>
                </a:effectLst>
              </a:rPr>
              <a:t>Causes of the Fall of Rome</a:t>
            </a:r>
          </a:p>
        </p:txBody>
      </p:sp>
      <p:graphicFrame>
        <p:nvGraphicFramePr>
          <p:cNvPr id="6" name="Table 5"/>
          <p:cNvGraphicFramePr>
            <a:graphicFrameLocks noGrp="1"/>
          </p:cNvGraphicFramePr>
          <p:nvPr>
            <p:extLst>
              <p:ext uri="{D42A27DB-BD31-4B8C-83A1-F6EECF244321}">
                <p14:modId xmlns:p14="http://schemas.microsoft.com/office/powerpoint/2010/main" val="4045133732"/>
              </p:ext>
            </p:extLst>
          </p:nvPr>
        </p:nvGraphicFramePr>
        <p:xfrm>
          <a:off x="516466" y="1576745"/>
          <a:ext cx="11159068" cy="4165406"/>
        </p:xfrm>
        <a:graphic>
          <a:graphicData uri="http://schemas.openxmlformats.org/drawingml/2006/table">
            <a:tbl>
              <a:tblPr firstRow="1" bandRow="1">
                <a:tableStyleId>{F5AB1C69-6EDB-4FF4-983F-18BD219EF322}</a:tableStyleId>
              </a:tblPr>
              <a:tblGrid>
                <a:gridCol w="2789767">
                  <a:extLst>
                    <a:ext uri="{9D8B030D-6E8A-4147-A177-3AD203B41FA5}">
                      <a16:colId xmlns:a16="http://schemas.microsoft.com/office/drawing/2014/main" val="20000"/>
                    </a:ext>
                  </a:extLst>
                </a:gridCol>
                <a:gridCol w="2789767">
                  <a:extLst>
                    <a:ext uri="{9D8B030D-6E8A-4147-A177-3AD203B41FA5}">
                      <a16:colId xmlns:a16="http://schemas.microsoft.com/office/drawing/2014/main" val="20001"/>
                    </a:ext>
                  </a:extLst>
                </a:gridCol>
                <a:gridCol w="2789767">
                  <a:extLst>
                    <a:ext uri="{9D8B030D-6E8A-4147-A177-3AD203B41FA5}">
                      <a16:colId xmlns:a16="http://schemas.microsoft.com/office/drawing/2014/main" val="20002"/>
                    </a:ext>
                  </a:extLst>
                </a:gridCol>
                <a:gridCol w="2789767">
                  <a:extLst>
                    <a:ext uri="{9D8B030D-6E8A-4147-A177-3AD203B41FA5}">
                      <a16:colId xmlns:a16="http://schemas.microsoft.com/office/drawing/2014/main" val="20003"/>
                    </a:ext>
                  </a:extLst>
                </a:gridCol>
              </a:tblGrid>
              <a:tr h="525127">
                <a:tc>
                  <a:txBody>
                    <a:bodyPr/>
                    <a:lstStyle/>
                    <a:p>
                      <a:r>
                        <a:rPr lang="en-US" sz="3200"/>
                        <a:t>Politically</a:t>
                      </a:r>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Economically</a:t>
                      </a:r>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Militarily</a:t>
                      </a:r>
                    </a:p>
                    <a:p>
                      <a:endParaRPr lang="en-US" sz="3200" dirty="0"/>
                    </a:p>
                  </a:txBody>
                  <a:tcPr>
                    <a:solidFill>
                      <a:srgbClr val="471D1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Socially</a:t>
                      </a:r>
                    </a:p>
                    <a:p>
                      <a:endParaRPr lang="en-US" sz="3200" dirty="0"/>
                    </a:p>
                  </a:txBody>
                  <a:tcPr>
                    <a:solidFill>
                      <a:srgbClr val="471D1B"/>
                    </a:solidFill>
                  </a:tcPr>
                </a:tc>
                <a:extLst>
                  <a:ext uri="{0D108BD9-81ED-4DB2-BD59-A6C34878D82A}">
                    <a16:rowId xmlns:a16="http://schemas.microsoft.com/office/drawing/2014/main" val="10000"/>
                  </a:ext>
                </a:extLst>
              </a:tr>
              <a:tr h="3098606">
                <a:tc>
                  <a:txBody>
                    <a:bodyPr/>
                    <a:lstStyle/>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a:ln>
                            <a:noFill/>
                          </a:ln>
                          <a:solidFill>
                            <a:schemeClr val="bg1"/>
                          </a:solidFill>
                          <a:effectLst/>
                          <a:latin typeface="+mn-lt"/>
                        </a:rPr>
                        <a:t>Office seen as a burden</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a:ln>
                            <a:noFill/>
                          </a:ln>
                          <a:solidFill>
                            <a:schemeClr val="bg1"/>
                          </a:solidFill>
                          <a:effectLst/>
                          <a:latin typeface="+mn-lt"/>
                        </a:rPr>
                        <a:t>Military interfered</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a:ln>
                            <a:noFill/>
                          </a:ln>
                          <a:solidFill>
                            <a:schemeClr val="bg1"/>
                          </a:solidFill>
                          <a:effectLst/>
                          <a:latin typeface="+mn-lt"/>
                        </a:rPr>
                        <a:t>Civil war</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a:ln>
                            <a:noFill/>
                          </a:ln>
                          <a:solidFill>
                            <a:schemeClr val="bg1"/>
                          </a:solidFill>
                          <a:effectLst/>
                          <a:latin typeface="+mn-lt"/>
                        </a:rPr>
                        <a:t>Division of Empire</a:t>
                      </a:r>
                      <a:endParaRPr kumimoji="0" lang="en-US" altLang="en-US" sz="2400" b="0" i="0" u="none" strike="noStrike" cap="none" normalizeH="0" baseline="0">
                        <a:ln>
                          <a:noFill/>
                        </a:ln>
                        <a:solidFill>
                          <a:schemeClr val="bg1"/>
                        </a:solidFill>
                        <a:effectLst/>
                        <a:latin typeface="+mn-lt"/>
                        <a:ea typeface="ＭＳ Ｐゴシック" charset="-128"/>
                      </a:endParaRPr>
                    </a:p>
                  </a:txBody>
                  <a:tcPr>
                    <a:solidFill>
                      <a:srgbClr val="7B3633"/>
                    </a:solidFill>
                  </a:tcPr>
                </a:tc>
                <a:tc>
                  <a:txBody>
                    <a:bodyPr/>
                    <a:lstStyle/>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Poor harvests</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Disruption in trade</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Inflation</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Tax burden</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Gap between rich and poor</a:t>
                      </a:r>
                      <a:endParaRPr kumimoji="0" lang="en-US" altLang="en-US" sz="2400" b="0" i="0" u="none" strike="noStrike" cap="none" normalizeH="0" baseline="0" dirty="0">
                        <a:ln>
                          <a:noFill/>
                        </a:ln>
                        <a:solidFill>
                          <a:schemeClr val="bg1"/>
                        </a:solidFill>
                        <a:effectLst/>
                        <a:latin typeface="+mn-lt"/>
                        <a:ea typeface="ＭＳ Ｐゴシック" charset="-128"/>
                      </a:endParaRP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endParaRPr kumimoji="0" lang="en-US" altLang="en-US" sz="2400" b="0" i="0" u="none" strike="noStrike" cap="none" normalizeH="0" baseline="0" dirty="0">
                        <a:ln>
                          <a:noFill/>
                        </a:ln>
                        <a:solidFill>
                          <a:schemeClr val="bg1"/>
                        </a:solidFill>
                        <a:effectLst/>
                        <a:latin typeface="+mn-lt"/>
                        <a:ea typeface="ＭＳ Ｐゴシック" charset="-128"/>
                      </a:endParaRPr>
                    </a:p>
                  </a:txBody>
                  <a:tcPr>
                    <a:solidFill>
                      <a:srgbClr val="7B3633"/>
                    </a:solidFill>
                  </a:tcPr>
                </a:tc>
                <a:tc>
                  <a:txBody>
                    <a:bodyPr/>
                    <a:lstStyle/>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Threats in North</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Low funds for defense</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Decline in population</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endParaRPr kumimoji="0" lang="en-US" altLang="en-US" sz="2400" b="0" i="0" u="none" strike="noStrike" cap="none" normalizeH="0" baseline="0" dirty="0">
                        <a:ln>
                          <a:noFill/>
                        </a:ln>
                        <a:solidFill>
                          <a:schemeClr val="bg1"/>
                        </a:solidFill>
                        <a:effectLst/>
                        <a:latin typeface="+mn-lt"/>
                        <a:ea typeface="ＭＳ Ｐゴシック" charset="-128"/>
                      </a:endParaRPr>
                    </a:p>
                  </a:txBody>
                  <a:tcPr>
                    <a:solidFill>
                      <a:srgbClr val="7B3633"/>
                    </a:solidFill>
                  </a:tcPr>
                </a:tc>
                <a:tc>
                  <a:txBody>
                    <a:bodyPr/>
                    <a:lstStyle/>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Decline in interests</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Low confidence</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Lack of Patriotism</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Rich/Poor contrast</a:t>
                      </a: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r>
                        <a:rPr kumimoji="0" lang="en-US" altLang="en-US" sz="2400" u="none" strike="noStrike" cap="none" normalizeH="0" baseline="0" dirty="0">
                          <a:ln>
                            <a:noFill/>
                          </a:ln>
                          <a:solidFill>
                            <a:schemeClr val="bg1"/>
                          </a:solidFill>
                          <a:effectLst/>
                          <a:latin typeface="+mn-lt"/>
                        </a:rPr>
                        <a:t>Decline in population</a:t>
                      </a:r>
                      <a:endParaRPr kumimoji="0" lang="en-US" altLang="en-US" sz="2400" b="0" i="0" u="none" strike="noStrike" cap="none" normalizeH="0" baseline="0" dirty="0">
                        <a:ln>
                          <a:noFill/>
                        </a:ln>
                        <a:solidFill>
                          <a:schemeClr val="bg1"/>
                        </a:solidFill>
                        <a:effectLst/>
                        <a:latin typeface="+mn-lt"/>
                        <a:ea typeface="ＭＳ Ｐゴシック" charset="-128"/>
                      </a:endParaRPr>
                    </a:p>
                    <a:p>
                      <a:pPr marL="342900" marR="0" lvl="0" indent="-342900" algn="l" defTabSz="914400" rtl="0" eaLnBrk="1" fontAlgn="base" latinLnBrk="0" hangingPunct="1">
                        <a:lnSpc>
                          <a:spcPct val="100000"/>
                        </a:lnSpc>
                        <a:spcBef>
                          <a:spcPct val="20000"/>
                        </a:spcBef>
                        <a:spcAft>
                          <a:spcPct val="0"/>
                        </a:spcAft>
                        <a:buClrTx/>
                        <a:buSzTx/>
                        <a:buFont typeface="Arial" charset="0"/>
                        <a:buChar char="•"/>
                        <a:tabLst/>
                      </a:pPr>
                      <a:endParaRPr kumimoji="0" lang="en-US" altLang="en-US" sz="2400" b="0" i="0" u="none" strike="noStrike" cap="none" normalizeH="0" baseline="0" dirty="0">
                        <a:ln>
                          <a:noFill/>
                        </a:ln>
                        <a:solidFill>
                          <a:schemeClr val="bg1"/>
                        </a:solidFill>
                        <a:effectLst/>
                        <a:latin typeface="+mn-lt"/>
                        <a:ea typeface="ＭＳ Ｐゴシック" charset="-128"/>
                      </a:endParaRPr>
                    </a:p>
                  </a:txBody>
                  <a:tcPr>
                    <a:solidFill>
                      <a:srgbClr val="7B3633"/>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808819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75282" y="-1339403"/>
            <a:ext cx="10249151" cy="8474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879309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3253440" y="209550"/>
            <a:ext cx="6690660" cy="6648450"/>
          </a:xfrm>
          <a:prstGeom prst="ellipse">
            <a:avLst/>
          </a:prstGeom>
          <a:solidFill>
            <a:srgbClr val="471D1B">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QUIZ!</a:t>
            </a:r>
            <a:br>
              <a:rPr lang="en-US" sz="4400" dirty="0"/>
            </a:br>
            <a:r>
              <a:rPr lang="en-US" sz="4400" dirty="0"/>
              <a:t>1. What were the four main causes to the fall of Rome? AND list one example for each cause</a:t>
            </a:r>
          </a:p>
          <a:p>
            <a:pPr algn="ctr"/>
            <a:endParaRPr lang="en-US" sz="4400" dirty="0"/>
          </a:p>
        </p:txBody>
      </p:sp>
    </p:spTree>
    <p:extLst>
      <p:ext uri="{BB962C8B-B14F-4D97-AF65-F5344CB8AC3E}">
        <p14:creationId xmlns:p14="http://schemas.microsoft.com/office/powerpoint/2010/main" val="714362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normAutofit/>
          </a:bodyPr>
          <a:lstStyle/>
          <a:p>
            <a:r>
              <a:rPr lang="en-US" sz="4000">
                <a:solidFill>
                  <a:schemeClr val="bg1"/>
                </a:solidFill>
                <a:effectLst>
                  <a:glow rad="63500">
                    <a:srgbClr val="471D1B"/>
                  </a:glow>
                </a:effectLst>
              </a:rPr>
              <a:t>Immediate Causes: Barbarian Invasion!</a:t>
            </a:r>
          </a:p>
        </p:txBody>
      </p:sp>
      <p:sp>
        <p:nvSpPr>
          <p:cNvPr id="3" name="Content Placeholder 2"/>
          <p:cNvSpPr>
            <a:spLocks noGrp="1"/>
          </p:cNvSpPr>
          <p:nvPr>
            <p:ph idx="1"/>
          </p:nvPr>
        </p:nvSpPr>
        <p:spPr>
          <a:xfrm>
            <a:off x="514350" y="1844674"/>
            <a:ext cx="11163300" cy="4803776"/>
          </a:xfrm>
          <a:solidFill>
            <a:srgbClr val="757575">
              <a:alpha val="80000"/>
            </a:srgbClr>
          </a:solidFill>
        </p:spPr>
        <p:txBody>
          <a:bodyPr>
            <a:normAutofit lnSpcReduction="10000"/>
          </a:bodyPr>
          <a:lstStyle/>
          <a:p>
            <a:r>
              <a:rPr lang="en-US" altLang="en-US" sz="3200" dirty="0">
                <a:solidFill>
                  <a:schemeClr val="bg1"/>
                </a:solidFill>
              </a:rPr>
              <a:t>The West faced worse problems than the east that was far from invaders</a:t>
            </a:r>
          </a:p>
          <a:p>
            <a:r>
              <a:rPr lang="en-US" altLang="en-US" sz="3200" dirty="0">
                <a:solidFill>
                  <a:schemeClr val="bg1"/>
                </a:solidFill>
              </a:rPr>
              <a:t>From A.D. 376 to 476, huge numbers of Germanic tribes poured into Rome to get away from the fierce Huns</a:t>
            </a:r>
          </a:p>
          <a:p>
            <a:r>
              <a:rPr lang="en-US" altLang="en-US" sz="3200" dirty="0">
                <a:solidFill>
                  <a:schemeClr val="bg1"/>
                </a:solidFill>
              </a:rPr>
              <a:t>Attila the Hun was a powerful chieftain who swept through the west</a:t>
            </a:r>
          </a:p>
          <a:p>
            <a:r>
              <a:rPr lang="en-US" altLang="en-US" sz="3200" dirty="0">
                <a:solidFill>
                  <a:schemeClr val="bg1"/>
                </a:solidFill>
              </a:rPr>
              <a:t>After he died, Germanic tribes continued to invade and finally the west was no longer Rome</a:t>
            </a:r>
          </a:p>
          <a:p>
            <a:r>
              <a:rPr lang="en-US" altLang="en-US" sz="3200" dirty="0">
                <a:solidFill>
                  <a:schemeClr val="bg1"/>
                </a:solidFill>
              </a:rPr>
              <a:t>But the Eastern Roman empire will continue as the Byzantine Empire that will preserve Greek and Roman heritage.</a:t>
            </a:r>
            <a:endParaRPr lang="en-US" alt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076737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normAutofit/>
          </a:bodyPr>
          <a:lstStyle/>
          <a:p>
            <a:r>
              <a:rPr lang="en-US" sz="4000">
                <a:solidFill>
                  <a:schemeClr val="bg1"/>
                </a:solidFill>
                <a:effectLst>
                  <a:glow rad="63500">
                    <a:srgbClr val="471D1B"/>
                  </a:glow>
                </a:effectLst>
              </a:rPr>
              <a:t>Immediate Causes: Barbarian Invasion!</a:t>
            </a:r>
          </a:p>
        </p:txBody>
      </p:sp>
      <p:sp>
        <p:nvSpPr>
          <p:cNvPr id="3" name="Content Placeholder 2"/>
          <p:cNvSpPr>
            <a:spLocks noGrp="1"/>
          </p:cNvSpPr>
          <p:nvPr>
            <p:ph idx="1"/>
          </p:nvPr>
        </p:nvSpPr>
        <p:spPr>
          <a:solidFill>
            <a:srgbClr val="757575">
              <a:alpha val="80000"/>
            </a:srgbClr>
          </a:solidFill>
        </p:spPr>
        <p:txBody>
          <a:bodyPr/>
          <a:lstStyle/>
          <a:p>
            <a:pPr marL="0" indent="0" algn="ctr">
              <a:buNone/>
            </a:pPr>
            <a:r>
              <a:rPr lang="en-AU" sz="4000" dirty="0">
                <a:solidFill>
                  <a:schemeClr val="bg1"/>
                </a:solidFill>
              </a:rPr>
              <a:t>Threatened from all sides of its borders as well as experiencing internal difficulties, the might of Rome gradually dwindled until finally, the Roman Emperor of the Western Roman Empire, Romulus Augustus was deposed by the Germanic King, Odoacer on 4</a:t>
            </a:r>
            <a:r>
              <a:rPr lang="en-AU" sz="4000" baseline="30000" dirty="0">
                <a:solidFill>
                  <a:schemeClr val="bg1"/>
                </a:solidFill>
              </a:rPr>
              <a:t>th</a:t>
            </a:r>
            <a:r>
              <a:rPr lang="en-AU" sz="4000" dirty="0">
                <a:solidFill>
                  <a:schemeClr val="bg1"/>
                </a:solidFill>
              </a:rPr>
              <a:t> September 476CE.</a:t>
            </a:r>
          </a:p>
          <a:p>
            <a:endParaRPr lang="en-US" dirty="0">
              <a:solidFill>
                <a:schemeClr val="bg1"/>
              </a:solidFill>
            </a:endParaRPr>
          </a:p>
        </p:txBody>
      </p:sp>
    </p:spTree>
    <p:extLst>
      <p:ext uri="{BB962C8B-B14F-4D97-AF65-F5344CB8AC3E}">
        <p14:creationId xmlns:p14="http://schemas.microsoft.com/office/powerpoint/2010/main" val="7710830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normAutofit/>
          </a:bodyPr>
          <a:lstStyle/>
          <a:p>
            <a:r>
              <a:rPr lang="en-US" sz="4000" dirty="0">
                <a:solidFill>
                  <a:schemeClr val="bg1"/>
                </a:solidFill>
                <a:effectLst>
                  <a:glow rad="63500">
                    <a:srgbClr val="471D1B"/>
                  </a:glow>
                </a:effectLst>
              </a:rPr>
              <a:t>CONCEPT MAPPING</a:t>
            </a:r>
          </a:p>
        </p:txBody>
      </p:sp>
      <p:sp>
        <p:nvSpPr>
          <p:cNvPr id="3" name="Content Placeholder 2"/>
          <p:cNvSpPr>
            <a:spLocks noGrp="1"/>
          </p:cNvSpPr>
          <p:nvPr>
            <p:ph idx="1"/>
          </p:nvPr>
        </p:nvSpPr>
        <p:spPr>
          <a:solidFill>
            <a:srgbClr val="757575">
              <a:alpha val="80000"/>
            </a:srgbClr>
          </a:solidFill>
        </p:spPr>
        <p:txBody>
          <a:bodyPr/>
          <a:lstStyle/>
          <a:p>
            <a:r>
              <a:rPr lang="en-US" dirty="0">
                <a:solidFill>
                  <a:schemeClr val="bg1"/>
                </a:solidFill>
              </a:rPr>
              <a:t>Create a concept map about the causes of Rome’s downfall.</a:t>
            </a:r>
          </a:p>
        </p:txBody>
      </p:sp>
    </p:spTree>
    <p:extLst>
      <p:ext uri="{BB962C8B-B14F-4D97-AF65-F5344CB8AC3E}">
        <p14:creationId xmlns:p14="http://schemas.microsoft.com/office/powerpoint/2010/main" val="29894007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From Ancient to Medieval</a:t>
            </a:r>
          </a:p>
        </p:txBody>
      </p:sp>
      <p:sp>
        <p:nvSpPr>
          <p:cNvPr id="3" name="Content Placeholder 2"/>
          <p:cNvSpPr>
            <a:spLocks noGrp="1"/>
          </p:cNvSpPr>
          <p:nvPr>
            <p:ph idx="1"/>
          </p:nvPr>
        </p:nvSpPr>
        <p:spPr>
          <a:xfrm>
            <a:off x="838200" y="2017011"/>
            <a:ext cx="10515600" cy="4351338"/>
          </a:xfrm>
          <a:solidFill>
            <a:srgbClr val="757575">
              <a:alpha val="80000"/>
            </a:srgbClr>
          </a:solidFill>
        </p:spPr>
        <p:txBody>
          <a:bodyPr>
            <a:normAutofit/>
          </a:bodyPr>
          <a:lstStyle/>
          <a:p>
            <a:r>
              <a:rPr lang="en-US">
                <a:solidFill>
                  <a:schemeClr val="bg1"/>
                </a:solidFill>
              </a:rPr>
              <a:t>While the fall of Rome did not happen over night, but rather over a number of years, many consider it’s fall to be the beginning of the Dark Ages.</a:t>
            </a:r>
          </a:p>
          <a:p>
            <a:r>
              <a:rPr lang="en-US">
                <a:solidFill>
                  <a:schemeClr val="bg1"/>
                </a:solidFill>
              </a:rPr>
              <a:t>Migration of barbarian tribes into Roman territory were not necessarily destructive, but they had their own culture and leaders –  a step towards dissolving Rome.</a:t>
            </a:r>
          </a:p>
          <a:p>
            <a:r>
              <a:rPr lang="en-US">
                <a:solidFill>
                  <a:schemeClr val="bg1"/>
                </a:solidFill>
              </a:rPr>
              <a:t>The invasion of Barbaric tribes (Germanic tribes, the Huns and the Goths: </a:t>
            </a:r>
            <a:r>
              <a:rPr lang="en-US" err="1">
                <a:solidFill>
                  <a:schemeClr val="bg1"/>
                </a:solidFill>
              </a:rPr>
              <a:t>Ostrogoths</a:t>
            </a:r>
            <a:r>
              <a:rPr lang="en-US">
                <a:solidFill>
                  <a:schemeClr val="bg1"/>
                </a:solidFill>
              </a:rPr>
              <a:t> and Visigoths)</a:t>
            </a:r>
          </a:p>
        </p:txBody>
      </p:sp>
      <p:pic>
        <p:nvPicPr>
          <p:cNvPr id="5" name="Picture 4"/>
          <p:cNvPicPr>
            <a:picLocks noChangeAspect="1"/>
          </p:cNvPicPr>
          <p:nvPr/>
        </p:nvPicPr>
        <p:blipFill>
          <a:blip r:embed="rId2"/>
          <a:stretch>
            <a:fillRect/>
          </a:stretch>
        </p:blipFill>
        <p:spPr>
          <a:xfrm>
            <a:off x="753140" y="-340242"/>
            <a:ext cx="10939445" cy="7441367"/>
          </a:xfrm>
          <a:prstGeom prst="rect">
            <a:avLst/>
          </a:prstGeom>
          <a:effectLst>
            <a:softEdge rad="63500"/>
          </a:effectLst>
        </p:spPr>
      </p:pic>
    </p:spTree>
    <p:extLst>
      <p:ext uri="{BB962C8B-B14F-4D97-AF65-F5344CB8AC3E}">
        <p14:creationId xmlns:p14="http://schemas.microsoft.com/office/powerpoint/2010/main" val="593732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3084212" y="227687"/>
            <a:ext cx="6386731" cy="6386731"/>
          </a:xfrm>
          <a:prstGeom prst="ellipse">
            <a:avLst/>
          </a:prstGeom>
          <a:solidFill>
            <a:srgbClr val="757575">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effectLst>
                  <a:glow rad="63500">
                    <a:srgbClr val="471D1B"/>
                  </a:glow>
                </a:effectLst>
              </a:rPr>
              <a:t>Brainstorm: </a:t>
            </a:r>
          </a:p>
          <a:p>
            <a:pPr algn="ctr"/>
            <a:r>
              <a:rPr lang="en-US" sz="3200" dirty="0">
                <a:solidFill>
                  <a:schemeClr val="bg1"/>
                </a:solidFill>
              </a:rPr>
              <a:t>What events/things could have lead to the fall of ancient civilizations and the beginning of the </a:t>
            </a:r>
            <a:r>
              <a:rPr lang="en-US" sz="3200">
                <a:solidFill>
                  <a:schemeClr val="bg1"/>
                </a:solidFill>
              </a:rPr>
              <a:t>medieval world?</a:t>
            </a:r>
            <a:endParaRPr lang="en-US" sz="3200" dirty="0">
              <a:solidFill>
                <a:schemeClr val="bg1"/>
              </a:solidFill>
            </a:endParaRPr>
          </a:p>
        </p:txBody>
      </p:sp>
    </p:spTree>
    <p:extLst>
      <p:ext uri="{BB962C8B-B14F-4D97-AF65-F5344CB8AC3E}">
        <p14:creationId xmlns:p14="http://schemas.microsoft.com/office/powerpoint/2010/main" val="3570664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Write and answer the following questions in your books</a:t>
            </a:r>
          </a:p>
        </p:txBody>
      </p:sp>
      <p:sp>
        <p:nvSpPr>
          <p:cNvPr id="3" name="Content Placeholder 2"/>
          <p:cNvSpPr>
            <a:spLocks noGrp="1"/>
          </p:cNvSpPr>
          <p:nvPr>
            <p:ph idx="1"/>
          </p:nvPr>
        </p:nvSpPr>
        <p:spPr>
          <a:xfrm>
            <a:off x="838200" y="1825625"/>
            <a:ext cx="10515600" cy="4351338"/>
          </a:xfrm>
          <a:solidFill>
            <a:srgbClr val="757575">
              <a:alpha val="80000"/>
            </a:srgbClr>
          </a:solidFill>
        </p:spPr>
        <p:txBody>
          <a:bodyPr/>
          <a:lstStyle/>
          <a:p>
            <a:pPr marL="971550" lvl="1" indent="-514350">
              <a:buFont typeface="+mj-lt"/>
              <a:buAutoNum type="arabicPeriod"/>
            </a:pPr>
            <a:r>
              <a:rPr lang="en-AU" sz="3200" dirty="0">
                <a:solidFill>
                  <a:schemeClr val="bg1"/>
                </a:solidFill>
              </a:rPr>
              <a:t>What made the Roman Empire so powerful?  </a:t>
            </a:r>
          </a:p>
          <a:p>
            <a:pPr marL="971550" lvl="1" indent="-514350">
              <a:buFont typeface="+mj-lt"/>
              <a:buAutoNum type="arabicPeriod"/>
            </a:pPr>
            <a:r>
              <a:rPr lang="en-AU" sz="3200" dirty="0">
                <a:solidFill>
                  <a:schemeClr val="bg1"/>
                </a:solidFill>
              </a:rPr>
              <a:t>How were they able to extend their territory so far?</a:t>
            </a:r>
          </a:p>
          <a:p>
            <a:pPr marL="971550" lvl="1" indent="-514350">
              <a:buFont typeface="+mj-lt"/>
              <a:buAutoNum type="arabicPeriod"/>
            </a:pPr>
            <a:r>
              <a:rPr lang="en-AU" sz="3200" dirty="0">
                <a:solidFill>
                  <a:schemeClr val="bg1"/>
                </a:solidFill>
              </a:rPr>
              <a:t>Why did the Empire split into two?</a:t>
            </a:r>
          </a:p>
          <a:p>
            <a:pPr marL="971550" lvl="1" indent="-514350">
              <a:buFont typeface="+mj-lt"/>
              <a:buAutoNum type="arabicPeriod"/>
            </a:pPr>
            <a:r>
              <a:rPr lang="en-AU" sz="3200" dirty="0">
                <a:solidFill>
                  <a:schemeClr val="bg1"/>
                </a:solidFill>
              </a:rPr>
              <a:t>Why did the Roman Empire begin to decline?</a:t>
            </a:r>
          </a:p>
          <a:p>
            <a:pPr marL="971550" lvl="1" indent="-514350">
              <a:buFont typeface="+mj-lt"/>
              <a:buAutoNum type="arabicPeriod"/>
            </a:pPr>
            <a:r>
              <a:rPr lang="en-AU" sz="3200" dirty="0">
                <a:solidFill>
                  <a:schemeClr val="bg1"/>
                </a:solidFill>
              </a:rPr>
              <a:t>Why did the Roman Empire collapse?</a:t>
            </a:r>
          </a:p>
          <a:p>
            <a:endParaRPr lang="en-US" dirty="0">
              <a:solidFill>
                <a:schemeClr val="bg1"/>
              </a:solidFill>
            </a:endParaRPr>
          </a:p>
        </p:txBody>
      </p:sp>
    </p:spTree>
    <p:extLst>
      <p:ext uri="{BB962C8B-B14F-4D97-AF65-F5344CB8AC3E}">
        <p14:creationId xmlns:p14="http://schemas.microsoft.com/office/powerpoint/2010/main" val="2056223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AU"/>
          </a:p>
        </p:txBody>
      </p:sp>
      <p:sp>
        <p:nvSpPr>
          <p:cNvPr id="7" name="Content Placeholder 6"/>
          <p:cNvSpPr>
            <a:spLocks noGrp="1"/>
          </p:cNvSpPr>
          <p:nvPr>
            <p:ph idx="1"/>
          </p:nvPr>
        </p:nvSpPr>
        <p:spPr/>
        <p:txBody>
          <a:bodyPr/>
          <a:lstStyle/>
          <a:p>
            <a:endParaRPr lang="en-AU"/>
          </a:p>
        </p:txBody>
      </p:sp>
      <p:pic>
        <p:nvPicPr>
          <p:cNvPr id="8" name="Picture 7"/>
          <p:cNvPicPr>
            <a:picLocks noChangeAspect="1"/>
          </p:cNvPicPr>
          <p:nvPr/>
        </p:nvPicPr>
        <p:blipFill>
          <a:blip r:embed="rId2"/>
          <a:stretch>
            <a:fillRect/>
          </a:stretch>
        </p:blipFill>
        <p:spPr>
          <a:xfrm>
            <a:off x="753140" y="-340242"/>
            <a:ext cx="10939445" cy="7441367"/>
          </a:xfrm>
          <a:prstGeom prst="rect">
            <a:avLst/>
          </a:prstGeom>
          <a:effectLst>
            <a:softEdge rad="63500"/>
          </a:effectLst>
        </p:spPr>
      </p:pic>
    </p:spTree>
    <p:extLst>
      <p:ext uri="{BB962C8B-B14F-4D97-AF65-F5344CB8AC3E}">
        <p14:creationId xmlns:p14="http://schemas.microsoft.com/office/powerpoint/2010/main" val="7865335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#1 The Fall of Rome: Links and Videos</a:t>
            </a:r>
          </a:p>
        </p:txBody>
      </p:sp>
      <p:sp>
        <p:nvSpPr>
          <p:cNvPr id="3" name="Content Placeholder 2"/>
          <p:cNvSpPr>
            <a:spLocks noGrp="1"/>
          </p:cNvSpPr>
          <p:nvPr>
            <p:ph idx="1"/>
          </p:nvPr>
        </p:nvSpPr>
        <p:spPr>
          <a:solidFill>
            <a:srgbClr val="757575">
              <a:alpha val="80000"/>
            </a:srgbClr>
          </a:solidFill>
        </p:spPr>
        <p:txBody>
          <a:bodyPr/>
          <a:lstStyle/>
          <a:p>
            <a:r>
              <a:rPr lang="en-AU" dirty="0">
                <a:solidFill>
                  <a:schemeClr val="bg1"/>
                </a:solidFill>
                <a:hlinkClick r:id="rId2"/>
              </a:rPr>
              <a:t>https://www.youtube.com/watch?v=GylVIyK6voU</a:t>
            </a:r>
            <a:r>
              <a:rPr lang="en-AU" dirty="0">
                <a:solidFill>
                  <a:schemeClr val="bg1"/>
                </a:solidFill>
              </a:rPr>
              <a:t> What do you observe about the growth and decline of the Roman Empire? At what point in time do you think the Roman Empire collapsed?</a:t>
            </a:r>
          </a:p>
          <a:p>
            <a:r>
              <a:rPr lang="en-US" dirty="0">
                <a:solidFill>
                  <a:schemeClr val="bg1"/>
                </a:solidFill>
                <a:hlinkClick r:id="rId3"/>
              </a:rPr>
              <a:t>https://youtu.be/3PszVWZNWVA</a:t>
            </a:r>
            <a:r>
              <a:rPr lang="en-US" dirty="0">
                <a:solidFill>
                  <a:schemeClr val="bg1"/>
                </a:solidFill>
              </a:rPr>
              <a:t> </a:t>
            </a:r>
          </a:p>
          <a:p>
            <a:r>
              <a:rPr lang="en-AU" dirty="0">
                <a:solidFill>
                  <a:schemeClr val="bg1"/>
                </a:solidFill>
                <a:hlinkClick r:id="rId4"/>
              </a:rPr>
              <a:t>http://www.teachertube.com/video/horrible-histories-the-roman-report-with-bob-hale-290177</a:t>
            </a:r>
            <a:endParaRPr lang="en-AU" dirty="0">
              <a:solidFill>
                <a:schemeClr val="bg1"/>
              </a:solidFill>
            </a:endParaRPr>
          </a:p>
          <a:p>
            <a:endParaRPr lang="en-AU"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8222091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100" y="5367866"/>
            <a:ext cx="11747500" cy="1121833"/>
          </a:xfrm>
        </p:spPr>
        <p:txBody>
          <a:bodyPr>
            <a:noAutofit/>
          </a:bodyPr>
          <a:lstStyle/>
          <a:p>
            <a:pPr>
              <a:lnSpc>
                <a:spcPct val="150000"/>
              </a:lnSpc>
            </a:pPr>
            <a:r>
              <a:rPr lang="en-AU" sz="4800" b="1" dirty="0">
                <a:solidFill>
                  <a:schemeClr val="bg1"/>
                </a:solidFill>
                <a:latin typeface="Century Gothic" panose="020B0502020202020204" pitchFamily="34" charset="0"/>
              </a:rPr>
              <a:t>#2 The rise of Christianity and Islam.</a:t>
            </a:r>
          </a:p>
        </p:txBody>
      </p:sp>
    </p:spTree>
    <p:extLst>
      <p:ext uri="{BB962C8B-B14F-4D97-AF65-F5344CB8AC3E}">
        <p14:creationId xmlns:p14="http://schemas.microsoft.com/office/powerpoint/2010/main" val="3938601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460" y="114300"/>
            <a:ext cx="10904220" cy="936308"/>
          </a:xfrm>
          <a:solidFill>
            <a:srgbClr val="757575">
              <a:alpha val="77000"/>
            </a:srgbClr>
          </a:solidFill>
        </p:spPr>
        <p:txBody>
          <a:bodyPr>
            <a:normAutofit fontScale="90000"/>
          </a:bodyPr>
          <a:lstStyle/>
          <a:p>
            <a:r>
              <a:rPr lang="en-AU" sz="6600" dirty="0">
                <a:solidFill>
                  <a:schemeClr val="bg1"/>
                </a:solidFill>
              </a:rPr>
              <a:t>Jesus and the roman empire</a:t>
            </a:r>
          </a:p>
        </p:txBody>
      </p:sp>
      <p:sp>
        <p:nvSpPr>
          <p:cNvPr id="3" name="Content Placeholder 2"/>
          <p:cNvSpPr>
            <a:spLocks noGrp="1"/>
          </p:cNvSpPr>
          <p:nvPr>
            <p:ph idx="1"/>
          </p:nvPr>
        </p:nvSpPr>
        <p:spPr>
          <a:xfrm>
            <a:off x="251460" y="1371599"/>
            <a:ext cx="8346439" cy="5254625"/>
          </a:xfrm>
          <a:solidFill>
            <a:srgbClr val="757575">
              <a:alpha val="94000"/>
            </a:srgbClr>
          </a:solidFill>
        </p:spPr>
        <p:txBody>
          <a:bodyPr>
            <a:normAutofit lnSpcReduction="10000"/>
          </a:bodyPr>
          <a:lstStyle/>
          <a:p>
            <a:pPr>
              <a:buFont typeface="Wingdings" panose="05000000000000000000" pitchFamily="2" charset="2"/>
              <a:buChar char="v"/>
            </a:pPr>
            <a:r>
              <a:rPr lang="en-AU" sz="3200" dirty="0">
                <a:solidFill>
                  <a:schemeClr val="bg1"/>
                </a:solidFill>
                <a:latin typeface="Century Gothic" panose="020B0502020202020204" pitchFamily="34" charset="0"/>
              </a:rPr>
              <a:t> Jesus was born during the reign of Caesar Augustus.</a:t>
            </a:r>
          </a:p>
          <a:p>
            <a:pPr marL="0" indent="0">
              <a:buNone/>
            </a:pPr>
            <a:r>
              <a:rPr lang="en-AU" sz="3200" dirty="0">
                <a:solidFill>
                  <a:schemeClr val="bg1"/>
                </a:solidFill>
                <a:latin typeface="Century Gothic" panose="020B0502020202020204" pitchFamily="34" charset="0"/>
              </a:rPr>
              <a:t>[Luke 2]</a:t>
            </a:r>
          </a:p>
          <a:p>
            <a:pPr>
              <a:buFont typeface="Wingdings" panose="05000000000000000000" pitchFamily="2" charset="2"/>
              <a:buChar char="v"/>
            </a:pPr>
            <a:r>
              <a:rPr lang="en-AU" sz="3200" dirty="0">
                <a:solidFill>
                  <a:schemeClr val="bg1"/>
                </a:solidFill>
                <a:latin typeface="Century Gothic" panose="020B0502020202020204" pitchFamily="34" charset="0"/>
              </a:rPr>
              <a:t> Augustus was the adopted heir of Julius Caesar.  After Julius Caesar’s assassination, there was a period of political unrest until Caesar Augustus became the emperor.</a:t>
            </a:r>
          </a:p>
          <a:p>
            <a:pPr>
              <a:buFont typeface="Wingdings" panose="05000000000000000000" pitchFamily="2" charset="2"/>
              <a:buChar char="v"/>
            </a:pPr>
            <a:r>
              <a:rPr lang="en-AU" sz="3200" dirty="0">
                <a:solidFill>
                  <a:schemeClr val="bg1"/>
                </a:solidFill>
                <a:latin typeface="Century Gothic" panose="020B0502020202020204" pitchFamily="34" charset="0"/>
              </a:rPr>
              <a:t> Caesar Augustus’ reign was marked by a period of relative peace and prosperity.</a:t>
            </a:r>
          </a:p>
          <a:p>
            <a:pPr marL="0" indent="0">
              <a:buNone/>
            </a:pPr>
            <a:endParaRPr lang="en-AU" dirty="0">
              <a:solidFill>
                <a:schemeClr val="bg1"/>
              </a:solidFill>
            </a:endParaRPr>
          </a:p>
        </p:txBody>
      </p:sp>
      <p:pic>
        <p:nvPicPr>
          <p:cNvPr id="4" name="Picture 3"/>
          <p:cNvPicPr>
            <a:picLocks noChangeAspect="1"/>
          </p:cNvPicPr>
          <p:nvPr/>
        </p:nvPicPr>
        <p:blipFill>
          <a:blip r:embed="rId2"/>
          <a:stretch>
            <a:fillRect/>
          </a:stretch>
        </p:blipFill>
        <p:spPr>
          <a:xfrm>
            <a:off x="8779510" y="1416683"/>
            <a:ext cx="3321050" cy="4981575"/>
          </a:xfrm>
          <a:prstGeom prst="rect">
            <a:avLst/>
          </a:prstGeom>
          <a:effectLst>
            <a:softEdge rad="63500"/>
          </a:effectLst>
        </p:spPr>
      </p:pic>
    </p:spTree>
    <p:extLst>
      <p:ext uri="{BB962C8B-B14F-4D97-AF65-F5344CB8AC3E}">
        <p14:creationId xmlns:p14="http://schemas.microsoft.com/office/powerpoint/2010/main" val="2693441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9045" y="-206181"/>
            <a:ext cx="7963505" cy="1326321"/>
          </a:xfrm>
        </p:spPr>
        <p:txBody>
          <a:bodyPr/>
          <a:lstStyle/>
          <a:p>
            <a:r>
              <a:rPr lang="en-AU" dirty="0">
                <a:solidFill>
                  <a:schemeClr val="tx1">
                    <a:lumMod val="50000"/>
                    <a:lumOff val="50000"/>
                  </a:schemeClr>
                </a:solidFill>
              </a:rPr>
              <a:t>Jesus and the roman empire</a:t>
            </a:r>
          </a:p>
        </p:txBody>
      </p:sp>
      <p:sp>
        <p:nvSpPr>
          <p:cNvPr id="3" name="Content Placeholder 2"/>
          <p:cNvSpPr>
            <a:spLocks noGrp="1"/>
          </p:cNvSpPr>
          <p:nvPr>
            <p:ph idx="1"/>
          </p:nvPr>
        </p:nvSpPr>
        <p:spPr>
          <a:xfrm>
            <a:off x="2937857" y="1120140"/>
            <a:ext cx="6114703" cy="5506647"/>
          </a:xfrm>
          <a:solidFill>
            <a:srgbClr val="757575">
              <a:alpha val="79000"/>
            </a:srgbClr>
          </a:solidFill>
        </p:spPr>
        <p:txBody>
          <a:bodyPr>
            <a:normAutofit/>
          </a:bodyPr>
          <a:lstStyle/>
          <a:p>
            <a:pPr>
              <a:buFont typeface="Wingdings" panose="05000000000000000000" pitchFamily="2" charset="2"/>
              <a:buChar char="v"/>
            </a:pPr>
            <a:r>
              <a:rPr lang="en-AU" dirty="0">
                <a:solidFill>
                  <a:schemeClr val="bg1"/>
                </a:solidFill>
                <a:latin typeface="Century Gothic" panose="020B0502020202020204" pitchFamily="34" charset="0"/>
              </a:rPr>
              <a:t> Jesus was crucified during the reign of Tiberius Caesar.</a:t>
            </a:r>
          </a:p>
          <a:p>
            <a:pPr>
              <a:buFont typeface="Wingdings" panose="05000000000000000000" pitchFamily="2" charset="2"/>
              <a:buChar char="v"/>
            </a:pPr>
            <a:r>
              <a:rPr lang="en-AU" dirty="0">
                <a:solidFill>
                  <a:schemeClr val="bg1"/>
                </a:solidFill>
                <a:latin typeface="Century Gothic" panose="020B0502020202020204" pitchFamily="34" charset="0"/>
              </a:rPr>
              <a:t> Crucifixion was a punishment used by the Romans.</a:t>
            </a:r>
          </a:p>
          <a:p>
            <a:pPr>
              <a:buFont typeface="Wingdings" panose="05000000000000000000" pitchFamily="2" charset="2"/>
              <a:buChar char="v"/>
            </a:pPr>
            <a:r>
              <a:rPr lang="en-AU" dirty="0">
                <a:solidFill>
                  <a:schemeClr val="bg1"/>
                </a:solidFill>
                <a:latin typeface="Century Gothic" panose="020B0502020202020204" pitchFamily="34" charset="0"/>
              </a:rPr>
              <a:t> It was the most dishonourable death imaginable and reserved for the worst of criminals and slaves.</a:t>
            </a:r>
          </a:p>
          <a:p>
            <a:pPr>
              <a:buFont typeface="Wingdings" panose="05000000000000000000" pitchFamily="2" charset="2"/>
              <a:buChar char="v"/>
            </a:pPr>
            <a:r>
              <a:rPr lang="en-AU" dirty="0">
                <a:solidFill>
                  <a:schemeClr val="bg1"/>
                </a:solidFill>
                <a:latin typeface="Century Gothic" panose="020B0502020202020204" pitchFamily="34" charset="0"/>
              </a:rPr>
              <a:t> Roman citizens were usually exempt from crucifixion. </a:t>
            </a:r>
          </a:p>
          <a:p>
            <a:pPr>
              <a:buFont typeface="Wingdings" panose="05000000000000000000" pitchFamily="2" charset="2"/>
              <a:buChar char="v"/>
            </a:pPr>
            <a:r>
              <a:rPr lang="en-AU" dirty="0">
                <a:solidFill>
                  <a:schemeClr val="bg1"/>
                </a:solidFill>
                <a:effectLst/>
                <a:latin typeface="Century Gothic" panose="020B0502020202020204" pitchFamily="34" charset="0"/>
              </a:rPr>
              <a:t> It was a horrendous way to die, hence the word, ‘Excruciating’.</a:t>
            </a:r>
          </a:p>
        </p:txBody>
      </p:sp>
      <p:pic>
        <p:nvPicPr>
          <p:cNvPr id="5" name="Picture 4"/>
          <p:cNvPicPr>
            <a:picLocks noChangeAspect="1"/>
          </p:cNvPicPr>
          <p:nvPr/>
        </p:nvPicPr>
        <p:blipFill>
          <a:blip r:embed="rId2"/>
          <a:stretch>
            <a:fillRect/>
          </a:stretch>
        </p:blipFill>
        <p:spPr>
          <a:xfrm>
            <a:off x="88900" y="114300"/>
            <a:ext cx="2836862" cy="3710182"/>
          </a:xfrm>
          <a:prstGeom prst="rect">
            <a:avLst/>
          </a:prstGeom>
        </p:spPr>
      </p:pic>
      <p:pic>
        <p:nvPicPr>
          <p:cNvPr id="6" name="Picture 5"/>
          <p:cNvPicPr>
            <a:picLocks noChangeAspect="1"/>
          </p:cNvPicPr>
          <p:nvPr/>
        </p:nvPicPr>
        <p:blipFill>
          <a:blip r:embed="rId3"/>
          <a:stretch>
            <a:fillRect/>
          </a:stretch>
        </p:blipFill>
        <p:spPr>
          <a:xfrm>
            <a:off x="9247198" y="1884694"/>
            <a:ext cx="3604884" cy="4446024"/>
          </a:xfrm>
          <a:prstGeom prst="rect">
            <a:avLst/>
          </a:prstGeom>
        </p:spPr>
      </p:pic>
    </p:spTree>
    <p:extLst>
      <p:ext uri="{BB962C8B-B14F-4D97-AF65-F5344CB8AC3E}">
        <p14:creationId xmlns:p14="http://schemas.microsoft.com/office/powerpoint/2010/main" val="75847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587" y="0"/>
            <a:ext cx="10353761" cy="1018703"/>
          </a:xfrm>
        </p:spPr>
        <p:txBody>
          <a:bodyPr/>
          <a:lstStyle/>
          <a:p>
            <a:r>
              <a:rPr lang="en-AU" dirty="0">
                <a:solidFill>
                  <a:schemeClr val="tx1">
                    <a:lumMod val="50000"/>
                    <a:lumOff val="50000"/>
                  </a:schemeClr>
                </a:solidFill>
              </a:rPr>
              <a:t>Emperor Nero &amp; the early Christians</a:t>
            </a:r>
          </a:p>
        </p:txBody>
      </p:sp>
      <p:pic>
        <p:nvPicPr>
          <p:cNvPr id="4" name="Content Placeholder 3"/>
          <p:cNvPicPr>
            <a:picLocks noGrp="1" noChangeAspect="1"/>
          </p:cNvPicPr>
          <p:nvPr>
            <p:ph idx="1"/>
          </p:nvPr>
        </p:nvPicPr>
        <p:blipFill>
          <a:blip r:embed="rId2"/>
          <a:stretch>
            <a:fillRect/>
          </a:stretch>
        </p:blipFill>
        <p:spPr>
          <a:xfrm>
            <a:off x="3453374" y="2482460"/>
            <a:ext cx="4654189" cy="3464786"/>
          </a:xfrm>
          <a:prstGeom prst="rect">
            <a:avLst/>
          </a:prstGeom>
        </p:spPr>
      </p:pic>
      <p:sp>
        <p:nvSpPr>
          <p:cNvPr id="6" name="TextBox 5"/>
          <p:cNvSpPr txBox="1"/>
          <p:nvPr/>
        </p:nvSpPr>
        <p:spPr>
          <a:xfrm>
            <a:off x="603587" y="5079385"/>
            <a:ext cx="2468880" cy="646331"/>
          </a:xfrm>
          <a:prstGeom prst="rect">
            <a:avLst/>
          </a:prstGeom>
          <a:solidFill>
            <a:srgbClr val="757575">
              <a:alpha val="84000"/>
            </a:srgbClr>
          </a:solidFill>
        </p:spPr>
        <p:txBody>
          <a:bodyPr wrap="square" rtlCol="0">
            <a:spAutoFit/>
          </a:bodyPr>
          <a:lstStyle/>
          <a:p>
            <a:r>
              <a:rPr lang="en-AU" dirty="0">
                <a:solidFill>
                  <a:schemeClr val="bg1"/>
                </a:solidFill>
              </a:rPr>
              <a:t>Nero was the Emperor between 54 and 68 AD</a:t>
            </a:r>
          </a:p>
        </p:txBody>
      </p:sp>
      <p:sp>
        <p:nvSpPr>
          <p:cNvPr id="7" name="TextBox 6"/>
          <p:cNvSpPr txBox="1"/>
          <p:nvPr/>
        </p:nvSpPr>
        <p:spPr>
          <a:xfrm>
            <a:off x="3339528" y="1151983"/>
            <a:ext cx="4881880" cy="1384995"/>
          </a:xfrm>
          <a:prstGeom prst="rect">
            <a:avLst/>
          </a:prstGeom>
          <a:solidFill>
            <a:srgbClr val="757575">
              <a:alpha val="77000"/>
            </a:srgbClr>
          </a:solidFill>
        </p:spPr>
        <p:txBody>
          <a:bodyPr wrap="square" rtlCol="0">
            <a:spAutoFit/>
          </a:bodyPr>
          <a:lstStyle/>
          <a:p>
            <a:r>
              <a:rPr lang="en-AU" sz="2800" dirty="0">
                <a:solidFill>
                  <a:schemeClr val="bg1"/>
                </a:solidFill>
              </a:rPr>
              <a:t>In 64AD, most of Rome was destroyed in ‘The Great Fire of Rome’</a:t>
            </a:r>
          </a:p>
        </p:txBody>
      </p:sp>
      <p:sp>
        <p:nvSpPr>
          <p:cNvPr id="8" name="TextBox 7"/>
          <p:cNvSpPr txBox="1"/>
          <p:nvPr/>
        </p:nvSpPr>
        <p:spPr>
          <a:xfrm>
            <a:off x="8335255" y="1151984"/>
            <a:ext cx="3564646" cy="5262979"/>
          </a:xfrm>
          <a:prstGeom prst="rect">
            <a:avLst/>
          </a:prstGeom>
          <a:solidFill>
            <a:srgbClr val="757575">
              <a:alpha val="76000"/>
            </a:srgbClr>
          </a:solidFill>
        </p:spPr>
        <p:txBody>
          <a:bodyPr wrap="square" rtlCol="0">
            <a:spAutoFit/>
          </a:bodyPr>
          <a:lstStyle/>
          <a:p>
            <a:r>
              <a:rPr lang="en-AU" sz="2400" dirty="0">
                <a:solidFill>
                  <a:schemeClr val="bg1"/>
                </a:solidFill>
                <a:latin typeface="Century Gothic" panose="020B0502020202020204" pitchFamily="34" charset="0"/>
              </a:rPr>
              <a:t>Most Romans believed that the fire was started by Nero as he tried to clear land in order to build himself a palace complex.</a:t>
            </a:r>
          </a:p>
          <a:p>
            <a:endParaRPr lang="en-AU" sz="2400" dirty="0">
              <a:solidFill>
                <a:schemeClr val="bg1"/>
              </a:solidFill>
              <a:latin typeface="Century Gothic" panose="020B0502020202020204" pitchFamily="34" charset="0"/>
            </a:endParaRPr>
          </a:p>
          <a:p>
            <a:r>
              <a:rPr lang="en-AU" sz="2400" dirty="0">
                <a:solidFill>
                  <a:schemeClr val="bg1"/>
                </a:solidFill>
                <a:latin typeface="Century Gothic" panose="020B0502020202020204" pitchFamily="34" charset="0"/>
              </a:rPr>
              <a:t>He is rumoured to have captured Christians, dipped them in oil and set them on fire to provide light in his garden at night time.</a:t>
            </a:r>
          </a:p>
        </p:txBody>
      </p:sp>
      <p:sp>
        <p:nvSpPr>
          <p:cNvPr id="9" name="TextBox 8"/>
          <p:cNvSpPr txBox="1"/>
          <p:nvPr/>
        </p:nvSpPr>
        <p:spPr>
          <a:xfrm>
            <a:off x="396065" y="5947246"/>
            <a:ext cx="7502309" cy="830997"/>
          </a:xfrm>
          <a:prstGeom prst="rect">
            <a:avLst/>
          </a:prstGeom>
          <a:solidFill>
            <a:srgbClr val="757575">
              <a:alpha val="84000"/>
            </a:srgbClr>
          </a:solidFill>
        </p:spPr>
        <p:txBody>
          <a:bodyPr wrap="square" rtlCol="0">
            <a:spAutoFit/>
          </a:bodyPr>
          <a:lstStyle/>
          <a:p>
            <a:r>
              <a:rPr lang="en-AU" sz="2400" dirty="0">
                <a:solidFill>
                  <a:schemeClr val="bg1"/>
                </a:solidFill>
              </a:rPr>
              <a:t>Most historians believe that it was during Nero’s reign that Peter and Paul were martyred.</a:t>
            </a:r>
          </a:p>
        </p:txBody>
      </p:sp>
      <p:pic>
        <p:nvPicPr>
          <p:cNvPr id="1026" name="Picture 2" descr="Image result for nero statu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01" y="1175837"/>
            <a:ext cx="3060954"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6577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095" y="-157921"/>
            <a:ext cx="6287105" cy="1326321"/>
          </a:xfrm>
        </p:spPr>
        <p:txBody>
          <a:bodyPr/>
          <a:lstStyle/>
          <a:p>
            <a:r>
              <a:rPr lang="en-AU" dirty="0">
                <a:solidFill>
                  <a:schemeClr val="tx1">
                    <a:lumMod val="50000"/>
                    <a:lumOff val="50000"/>
                  </a:schemeClr>
                </a:solidFill>
              </a:rPr>
              <a:t>Christian persecution</a:t>
            </a:r>
          </a:p>
        </p:txBody>
      </p:sp>
      <p:pic>
        <p:nvPicPr>
          <p:cNvPr id="4" name="Content Placeholder 3"/>
          <p:cNvPicPr>
            <a:picLocks noGrp="1" noChangeAspect="1"/>
          </p:cNvPicPr>
          <p:nvPr>
            <p:ph idx="1"/>
          </p:nvPr>
        </p:nvPicPr>
        <p:blipFill>
          <a:blip r:embed="rId2"/>
          <a:stretch>
            <a:fillRect/>
          </a:stretch>
        </p:blipFill>
        <p:spPr>
          <a:xfrm>
            <a:off x="6024502" y="2383729"/>
            <a:ext cx="6167498" cy="3597708"/>
          </a:xfrm>
          <a:prstGeom prst="rect">
            <a:avLst/>
          </a:prstGeom>
          <a:effectLst>
            <a:softEdge rad="127000"/>
          </a:effectLst>
        </p:spPr>
      </p:pic>
      <p:sp>
        <p:nvSpPr>
          <p:cNvPr id="5" name="TextBox 4"/>
          <p:cNvSpPr txBox="1"/>
          <p:nvPr/>
        </p:nvSpPr>
        <p:spPr>
          <a:xfrm>
            <a:off x="8587695" y="6464300"/>
            <a:ext cx="5001305" cy="523220"/>
          </a:xfrm>
          <a:prstGeom prst="rect">
            <a:avLst/>
          </a:prstGeom>
          <a:noFill/>
        </p:spPr>
        <p:txBody>
          <a:bodyPr wrap="square" rtlCol="0">
            <a:spAutoFit/>
          </a:bodyPr>
          <a:lstStyle/>
          <a:p>
            <a:r>
              <a:rPr lang="en-AU" sz="1000" dirty="0">
                <a:hlinkClick r:id="rId3"/>
              </a:rPr>
              <a:t>https://en.wikipedia.org/wiki/Diocletianic_Persecution</a:t>
            </a:r>
            <a:endParaRPr lang="en-AU" sz="1000" dirty="0"/>
          </a:p>
          <a:p>
            <a:endParaRPr lang="en-AU" dirty="0"/>
          </a:p>
        </p:txBody>
      </p:sp>
      <p:sp>
        <p:nvSpPr>
          <p:cNvPr id="6" name="TextBox 5"/>
          <p:cNvSpPr txBox="1"/>
          <p:nvPr/>
        </p:nvSpPr>
        <p:spPr>
          <a:xfrm>
            <a:off x="143797" y="952905"/>
            <a:ext cx="6490305" cy="5693866"/>
          </a:xfrm>
          <a:prstGeom prst="rect">
            <a:avLst/>
          </a:prstGeom>
          <a:solidFill>
            <a:srgbClr val="757575">
              <a:alpha val="86000"/>
            </a:srgbClr>
          </a:solidFill>
        </p:spPr>
        <p:txBody>
          <a:bodyPr wrap="square" rtlCol="0">
            <a:spAutoFit/>
          </a:bodyPr>
          <a:lstStyle/>
          <a:p>
            <a:pPr marL="285750" indent="-285750">
              <a:buFont typeface="Arial" panose="020B0604020202020204" pitchFamily="34" charset="0"/>
              <a:buChar char="•"/>
            </a:pPr>
            <a:r>
              <a:rPr lang="en-AU" sz="2800" dirty="0">
                <a:solidFill>
                  <a:schemeClr val="bg1"/>
                </a:solidFill>
                <a:latin typeface="Century Gothic" panose="020B0502020202020204" pitchFamily="34" charset="0"/>
              </a:rPr>
              <a:t>As Rome fell into greater instability, many people tried to blame the Christians, who refused to make sacrifices to the Roman gods.</a:t>
            </a:r>
          </a:p>
          <a:p>
            <a:pPr marL="285750" indent="-285750">
              <a:buFont typeface="Arial" panose="020B0604020202020204" pitchFamily="34" charset="0"/>
              <a:buChar char="•"/>
            </a:pPr>
            <a:endParaRPr lang="en-AU" sz="2800" dirty="0">
              <a:solidFill>
                <a:schemeClr val="bg1"/>
              </a:solidFill>
              <a:latin typeface="Century Gothic" panose="020B0502020202020204" pitchFamily="34" charset="0"/>
            </a:endParaRPr>
          </a:p>
          <a:p>
            <a:pPr marL="285750" indent="-285750">
              <a:buFont typeface="Arial" panose="020B0604020202020204" pitchFamily="34" charset="0"/>
              <a:buChar char="•"/>
            </a:pPr>
            <a:r>
              <a:rPr lang="en-AU" sz="2800" dirty="0">
                <a:solidFill>
                  <a:schemeClr val="bg1"/>
                </a:solidFill>
                <a:latin typeface="Century Gothic" panose="020B0502020202020204" pitchFamily="34" charset="0"/>
              </a:rPr>
              <a:t>The worst persecution is believed to have occurred during Diocletian's reign.  He made it against the law to be a Christian.</a:t>
            </a:r>
          </a:p>
          <a:p>
            <a:endParaRPr lang="en-AU" sz="2800" dirty="0">
              <a:solidFill>
                <a:schemeClr val="bg1"/>
              </a:solidFill>
              <a:latin typeface="Century Gothic" panose="020B0502020202020204" pitchFamily="34" charset="0"/>
            </a:endParaRPr>
          </a:p>
          <a:p>
            <a:pPr marL="285750" indent="-285750">
              <a:buFont typeface="Arial" panose="020B0604020202020204" pitchFamily="34" charset="0"/>
              <a:buChar char="•"/>
            </a:pPr>
            <a:r>
              <a:rPr lang="en-AU" sz="2800" dirty="0">
                <a:solidFill>
                  <a:schemeClr val="bg1"/>
                </a:solidFill>
                <a:latin typeface="Century Gothic" panose="020B0502020202020204" pitchFamily="34" charset="0"/>
              </a:rPr>
              <a:t>Christians were captured and fed to the lions in the Roman arenas as a form of entertainment.</a:t>
            </a:r>
          </a:p>
        </p:txBody>
      </p:sp>
      <p:pic>
        <p:nvPicPr>
          <p:cNvPr id="3" name="Picture 2"/>
          <p:cNvPicPr>
            <a:picLocks noChangeAspect="1"/>
          </p:cNvPicPr>
          <p:nvPr/>
        </p:nvPicPr>
        <p:blipFill>
          <a:blip r:embed="rId4"/>
          <a:stretch>
            <a:fillRect/>
          </a:stretch>
        </p:blipFill>
        <p:spPr>
          <a:xfrm>
            <a:off x="9478725" y="152400"/>
            <a:ext cx="2536156" cy="2231329"/>
          </a:xfrm>
          <a:prstGeom prst="rect">
            <a:avLst/>
          </a:prstGeom>
        </p:spPr>
      </p:pic>
    </p:spTree>
    <p:extLst>
      <p:ext uri="{BB962C8B-B14F-4D97-AF65-F5344CB8AC3E}">
        <p14:creationId xmlns:p14="http://schemas.microsoft.com/office/powerpoint/2010/main" val="85213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31680"/>
            <a:ext cx="10353761" cy="1326321"/>
          </a:xfrm>
        </p:spPr>
        <p:txBody>
          <a:bodyPr/>
          <a:lstStyle/>
          <a:p>
            <a:r>
              <a:rPr lang="en-AU" dirty="0">
                <a:solidFill>
                  <a:schemeClr val="tx1">
                    <a:lumMod val="50000"/>
                    <a:lumOff val="50000"/>
                  </a:schemeClr>
                </a:solidFill>
              </a:rPr>
              <a:t>The Rise of Christianity</a:t>
            </a:r>
          </a:p>
        </p:txBody>
      </p:sp>
      <p:pic>
        <p:nvPicPr>
          <p:cNvPr id="6" name="Picture 5"/>
          <p:cNvPicPr>
            <a:picLocks noChangeAspect="1"/>
          </p:cNvPicPr>
          <p:nvPr/>
        </p:nvPicPr>
        <p:blipFill>
          <a:blip r:embed="rId2"/>
          <a:stretch>
            <a:fillRect/>
          </a:stretch>
        </p:blipFill>
        <p:spPr>
          <a:xfrm>
            <a:off x="0" y="1301750"/>
            <a:ext cx="3359150" cy="3359150"/>
          </a:xfrm>
          <a:prstGeom prst="rect">
            <a:avLst/>
          </a:prstGeom>
          <a:effectLst>
            <a:softEdge rad="127000"/>
          </a:effectLst>
        </p:spPr>
      </p:pic>
      <p:sp>
        <p:nvSpPr>
          <p:cNvPr id="7" name="TextBox 6"/>
          <p:cNvSpPr txBox="1"/>
          <p:nvPr/>
        </p:nvSpPr>
        <p:spPr>
          <a:xfrm>
            <a:off x="289878" y="4668258"/>
            <a:ext cx="2690495" cy="646331"/>
          </a:xfrm>
          <a:prstGeom prst="rect">
            <a:avLst/>
          </a:prstGeom>
          <a:solidFill>
            <a:srgbClr val="757575">
              <a:alpha val="85000"/>
            </a:srgbClr>
          </a:solidFill>
        </p:spPr>
        <p:txBody>
          <a:bodyPr wrap="square" rtlCol="0">
            <a:spAutoFit/>
          </a:bodyPr>
          <a:lstStyle/>
          <a:p>
            <a:r>
              <a:rPr lang="en-AU" dirty="0">
                <a:solidFill>
                  <a:schemeClr val="bg1"/>
                </a:solidFill>
              </a:rPr>
              <a:t>Emperor Constantine </a:t>
            </a:r>
          </a:p>
          <a:p>
            <a:r>
              <a:rPr lang="en-AU" dirty="0">
                <a:solidFill>
                  <a:schemeClr val="bg1"/>
                </a:solidFill>
              </a:rPr>
              <a:t>Emperor from 306-337AD</a:t>
            </a:r>
          </a:p>
        </p:txBody>
      </p:sp>
      <p:pic>
        <p:nvPicPr>
          <p:cNvPr id="8" name="Picture 7"/>
          <p:cNvPicPr>
            <a:picLocks noChangeAspect="1"/>
          </p:cNvPicPr>
          <p:nvPr/>
        </p:nvPicPr>
        <p:blipFill>
          <a:blip r:embed="rId3"/>
          <a:stretch>
            <a:fillRect/>
          </a:stretch>
        </p:blipFill>
        <p:spPr>
          <a:xfrm>
            <a:off x="8366760" y="3550640"/>
            <a:ext cx="4206240" cy="2739591"/>
          </a:xfrm>
          <a:prstGeom prst="rect">
            <a:avLst/>
          </a:prstGeom>
          <a:effectLst>
            <a:softEdge rad="127000"/>
          </a:effectLst>
        </p:spPr>
      </p:pic>
      <p:sp>
        <p:nvSpPr>
          <p:cNvPr id="3" name="TextBox 2"/>
          <p:cNvSpPr txBox="1"/>
          <p:nvPr/>
        </p:nvSpPr>
        <p:spPr>
          <a:xfrm>
            <a:off x="3270250" y="1100534"/>
            <a:ext cx="8921750" cy="2246769"/>
          </a:xfrm>
          <a:prstGeom prst="rect">
            <a:avLst/>
          </a:prstGeom>
          <a:solidFill>
            <a:srgbClr val="757575">
              <a:alpha val="78000"/>
            </a:srgbClr>
          </a:solidFill>
        </p:spPr>
        <p:txBody>
          <a:bodyPr wrap="square" rtlCol="0">
            <a:spAutoFit/>
          </a:bodyPr>
          <a:lstStyle/>
          <a:p>
            <a:pPr marL="285750" indent="-285750">
              <a:buFont typeface="Arial" panose="020B0604020202020204" pitchFamily="34" charset="0"/>
              <a:buChar char="•"/>
            </a:pPr>
            <a:r>
              <a:rPr lang="en-AU" sz="2800" dirty="0">
                <a:solidFill>
                  <a:schemeClr val="bg1"/>
                </a:solidFill>
              </a:rPr>
              <a:t>Emperor Constantine favoured Christians.</a:t>
            </a:r>
          </a:p>
          <a:p>
            <a:pPr marL="285750" indent="-285750">
              <a:buFont typeface="Arial" panose="020B0604020202020204" pitchFamily="34" charset="0"/>
              <a:buChar char="•"/>
            </a:pPr>
            <a:r>
              <a:rPr lang="en-AU" sz="2800" dirty="0">
                <a:solidFill>
                  <a:schemeClr val="bg1"/>
                </a:solidFill>
              </a:rPr>
              <a:t>In 313AD, he and Emperor </a:t>
            </a:r>
            <a:r>
              <a:rPr lang="en-AU" sz="2800" dirty="0" err="1">
                <a:solidFill>
                  <a:schemeClr val="bg1"/>
                </a:solidFill>
              </a:rPr>
              <a:t>Licinius</a:t>
            </a:r>
            <a:r>
              <a:rPr lang="en-AU" sz="2800" dirty="0">
                <a:solidFill>
                  <a:schemeClr val="bg1"/>
                </a:solidFill>
              </a:rPr>
              <a:t> created an edict, called the ‘Edict of Milan’, making it no longer a criminal act to be a Christian. In fact it called on religious tolerance generally.</a:t>
            </a:r>
          </a:p>
          <a:p>
            <a:pPr marL="285750" indent="-285750">
              <a:buFont typeface="Arial" panose="020B0604020202020204" pitchFamily="34" charset="0"/>
              <a:buChar char="•"/>
            </a:pPr>
            <a:r>
              <a:rPr lang="en-AU" sz="2800" dirty="0">
                <a:solidFill>
                  <a:schemeClr val="bg1"/>
                </a:solidFill>
              </a:rPr>
              <a:t>Later in his life, he declared that he himself was a Christian.</a:t>
            </a:r>
          </a:p>
        </p:txBody>
      </p:sp>
      <p:sp>
        <p:nvSpPr>
          <p:cNvPr id="4" name="TextBox 3"/>
          <p:cNvSpPr txBox="1"/>
          <p:nvPr/>
        </p:nvSpPr>
        <p:spPr>
          <a:xfrm>
            <a:off x="3270250" y="3347184"/>
            <a:ext cx="5052060" cy="3539430"/>
          </a:xfrm>
          <a:prstGeom prst="rect">
            <a:avLst/>
          </a:prstGeom>
          <a:solidFill>
            <a:srgbClr val="757575">
              <a:alpha val="75000"/>
            </a:srgbClr>
          </a:solidFill>
        </p:spPr>
        <p:txBody>
          <a:bodyPr wrap="square" rtlCol="0">
            <a:spAutoFit/>
          </a:bodyPr>
          <a:lstStyle/>
          <a:p>
            <a:pPr marL="285750" indent="-285750">
              <a:buFont typeface="Arial" panose="020B0604020202020204" pitchFamily="34" charset="0"/>
              <a:buChar char="•"/>
            </a:pPr>
            <a:r>
              <a:rPr lang="en-AU" sz="2800" dirty="0">
                <a:solidFill>
                  <a:schemeClr val="bg1"/>
                </a:solidFill>
              </a:rPr>
              <a:t>Emperor Constantine’s reign was a turning point in Christianity.</a:t>
            </a:r>
          </a:p>
          <a:p>
            <a:pPr marL="285750" indent="-285750">
              <a:buFont typeface="Arial" panose="020B0604020202020204" pitchFamily="34" charset="0"/>
              <a:buChar char="•"/>
            </a:pPr>
            <a:r>
              <a:rPr lang="en-AU" sz="2800" dirty="0">
                <a:solidFill>
                  <a:schemeClr val="bg1"/>
                </a:solidFill>
              </a:rPr>
              <a:t>He returned property belonging to Christians that had been possessed during ‘The Great Persecution of Diocletian’.  </a:t>
            </a:r>
          </a:p>
          <a:p>
            <a:pPr marL="285750" indent="-285750">
              <a:buFont typeface="Arial" panose="020B0604020202020204" pitchFamily="34" charset="0"/>
              <a:buChar char="•"/>
            </a:pPr>
            <a:r>
              <a:rPr lang="en-AU" sz="2800" dirty="0">
                <a:solidFill>
                  <a:schemeClr val="bg1"/>
                </a:solidFill>
              </a:rPr>
              <a:t>He appointed Christians to high ranking positions in the Empire.</a:t>
            </a:r>
          </a:p>
        </p:txBody>
      </p:sp>
    </p:spTree>
    <p:extLst>
      <p:ext uri="{BB962C8B-B14F-4D97-AF65-F5344CB8AC3E}">
        <p14:creationId xmlns:p14="http://schemas.microsoft.com/office/powerpoint/2010/main" val="3412187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1540" y="274320"/>
            <a:ext cx="6733656" cy="982980"/>
          </a:xfrm>
          <a:solidFill>
            <a:srgbClr val="757575">
              <a:alpha val="79000"/>
            </a:srgbClr>
          </a:solidFill>
        </p:spPr>
        <p:txBody>
          <a:bodyPr/>
          <a:lstStyle/>
          <a:p>
            <a:r>
              <a:rPr lang="en-AU" dirty="0">
                <a:solidFill>
                  <a:schemeClr val="bg1"/>
                </a:solidFill>
                <a:latin typeface="Century Gothic" panose="020B0502020202020204" pitchFamily="34" charset="0"/>
              </a:rPr>
              <a:t>The Rise of Christianity</a:t>
            </a:r>
          </a:p>
        </p:txBody>
      </p:sp>
      <p:sp>
        <p:nvSpPr>
          <p:cNvPr id="5" name="Rectangle 4"/>
          <p:cNvSpPr/>
          <p:nvPr/>
        </p:nvSpPr>
        <p:spPr>
          <a:xfrm>
            <a:off x="891540" y="1805940"/>
            <a:ext cx="10706217" cy="4832092"/>
          </a:xfrm>
          <a:prstGeom prst="rect">
            <a:avLst/>
          </a:prstGeom>
          <a:solidFill>
            <a:srgbClr val="757575">
              <a:alpha val="80000"/>
            </a:srgbClr>
          </a:solidFill>
        </p:spPr>
        <p:txBody>
          <a:bodyPr wrap="square">
            <a:spAutoFit/>
          </a:bodyPr>
          <a:lstStyle/>
          <a:p>
            <a:pPr marL="342900" indent="-342900">
              <a:buFont typeface="Arial" panose="020B0604020202020204" pitchFamily="34" charset="0"/>
              <a:buChar char="•"/>
            </a:pPr>
            <a:r>
              <a:rPr lang="en-AU" sz="2800" dirty="0">
                <a:solidFill>
                  <a:schemeClr val="bg1"/>
                </a:solidFill>
                <a:latin typeface="Century Gothic" panose="020B0502020202020204" pitchFamily="34" charset="0"/>
              </a:rPr>
              <a:t>Constantine created a new capital of the Eastern Roman Empire at Byzantium and later renamed it Constantinople.</a:t>
            </a:r>
          </a:p>
          <a:p>
            <a:pPr marL="342900" indent="-342900">
              <a:buFont typeface="Arial" panose="020B0604020202020204" pitchFamily="34" charset="0"/>
              <a:buChar char="•"/>
            </a:pPr>
            <a:r>
              <a:rPr lang="en-AU" sz="2800" dirty="0">
                <a:solidFill>
                  <a:schemeClr val="bg1"/>
                </a:solidFill>
                <a:latin typeface="Century Gothic" panose="020B0502020202020204" pitchFamily="34" charset="0"/>
              </a:rPr>
              <a:t>Unlike "old" Rome, the city began to employ overtly Christian architecture, contained churches within the city walls and had no pre-existing temples from other religions.[17]</a:t>
            </a:r>
          </a:p>
          <a:p>
            <a:pPr marL="342900" indent="-342900">
              <a:buFont typeface="Arial" panose="020B0604020202020204" pitchFamily="34" charset="0"/>
              <a:buChar char="•"/>
            </a:pPr>
            <a:r>
              <a:rPr lang="en-AU" sz="2800" dirty="0">
                <a:solidFill>
                  <a:schemeClr val="bg1"/>
                </a:solidFill>
                <a:latin typeface="Century Gothic" panose="020B0502020202020204" pitchFamily="34" charset="0"/>
              </a:rPr>
              <a:t>In order to fund these buildings, Constantine had to get his citizens to pay for it so he began teaching that the old religion of the Romans should be put aside and as a result, attendance at temples began to decline. </a:t>
            </a:r>
          </a:p>
          <a:p>
            <a:pPr marL="342900" indent="-342900">
              <a:buFont typeface="Arial" panose="020B0604020202020204" pitchFamily="34" charset="0"/>
              <a:buChar char="•"/>
            </a:pPr>
            <a:r>
              <a:rPr lang="en-AU" sz="2800" dirty="0">
                <a:solidFill>
                  <a:schemeClr val="bg1"/>
                </a:solidFill>
                <a:latin typeface="Century Gothic" panose="020B0502020202020204" pitchFamily="34" charset="0"/>
              </a:rPr>
              <a:t>This would turn out to be the heart of the Byzantine Empire.</a:t>
            </a:r>
          </a:p>
        </p:txBody>
      </p:sp>
    </p:spTree>
    <p:extLst>
      <p:ext uri="{BB962C8B-B14F-4D97-AF65-F5344CB8AC3E}">
        <p14:creationId xmlns:p14="http://schemas.microsoft.com/office/powerpoint/2010/main" val="4247848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Overview: The Ancient to Modern World</a:t>
            </a:r>
          </a:p>
        </p:txBody>
      </p:sp>
      <p:sp>
        <p:nvSpPr>
          <p:cNvPr id="3" name="Content Placeholder 2"/>
          <p:cNvSpPr>
            <a:spLocks noGrp="1"/>
          </p:cNvSpPr>
          <p:nvPr>
            <p:ph idx="1"/>
          </p:nvPr>
        </p:nvSpPr>
        <p:spPr>
          <a:solidFill>
            <a:srgbClr val="757575">
              <a:alpha val="80000"/>
            </a:srgbClr>
          </a:solidFill>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200" dirty="0">
                <a:solidFill>
                  <a:schemeClr val="bg1"/>
                </a:solidFill>
              </a:rPr>
              <a:t>What will we be covering:</a:t>
            </a:r>
          </a:p>
          <a:p>
            <a:pPr marL="514350" indent="-514350">
              <a:lnSpc>
                <a:spcPct val="100000"/>
              </a:lnSpc>
              <a:spcBef>
                <a:spcPts val="0"/>
              </a:spcBef>
              <a:buFont typeface="+mj-lt"/>
              <a:buAutoNum type="arabicPeriod"/>
            </a:pPr>
            <a:r>
              <a:rPr lang="en-US" sz="3200" dirty="0">
                <a:solidFill>
                  <a:schemeClr val="bg1"/>
                </a:solidFill>
              </a:rPr>
              <a:t>The Fall of Rome and the beginning of the Dark Ages</a:t>
            </a:r>
          </a:p>
          <a:p>
            <a:pPr marL="514350" indent="-514350">
              <a:lnSpc>
                <a:spcPct val="100000"/>
              </a:lnSpc>
              <a:spcBef>
                <a:spcPts val="0"/>
              </a:spcBef>
              <a:buFont typeface="+mj-lt"/>
              <a:buAutoNum type="arabicPeriod"/>
            </a:pPr>
            <a:r>
              <a:rPr lang="en-US" sz="3200" dirty="0">
                <a:solidFill>
                  <a:schemeClr val="bg1"/>
                </a:solidFill>
              </a:rPr>
              <a:t>Rise of Christianity and Islam</a:t>
            </a:r>
          </a:p>
          <a:p>
            <a:pPr marL="514350" indent="-514350">
              <a:lnSpc>
                <a:spcPct val="100000"/>
              </a:lnSpc>
              <a:spcBef>
                <a:spcPts val="0"/>
              </a:spcBef>
              <a:buFont typeface="+mj-lt"/>
              <a:buAutoNum type="arabicPeriod"/>
            </a:pPr>
            <a:r>
              <a:rPr lang="en-US" sz="3200" dirty="0">
                <a:solidFill>
                  <a:schemeClr val="bg1"/>
                </a:solidFill>
              </a:rPr>
              <a:t>Trade/Discovery/Expansion</a:t>
            </a:r>
          </a:p>
          <a:p>
            <a:pPr marL="514350" indent="-514350">
              <a:lnSpc>
                <a:spcPct val="100000"/>
              </a:lnSpc>
              <a:spcBef>
                <a:spcPts val="0"/>
              </a:spcBef>
              <a:buFont typeface="+mj-lt"/>
              <a:buAutoNum type="arabicPeriod"/>
            </a:pPr>
            <a:r>
              <a:rPr lang="en-US" sz="3200" dirty="0">
                <a:solidFill>
                  <a:schemeClr val="bg1"/>
                </a:solidFill>
              </a:rPr>
              <a:t>Scientific Revolution and the Enlightenment </a:t>
            </a:r>
          </a:p>
          <a:p>
            <a:pPr>
              <a:lnSpc>
                <a:spcPct val="100000"/>
              </a:lnSpc>
              <a:spcBef>
                <a:spcPts val="0"/>
              </a:spcBef>
            </a:pPr>
            <a:endParaRPr lang="en-US" dirty="0">
              <a:solidFill>
                <a:schemeClr val="bg1"/>
              </a:solidFill>
            </a:endParaRPr>
          </a:p>
          <a:p>
            <a:pPr marL="0" indent="0">
              <a:lnSpc>
                <a:spcPct val="100000"/>
              </a:lnSpc>
              <a:spcBef>
                <a:spcPts val="0"/>
              </a:spcBef>
              <a:buNone/>
            </a:pPr>
            <a:endParaRPr lang="en-US" dirty="0">
              <a:solidFill>
                <a:schemeClr val="bg1"/>
              </a:solidFill>
            </a:endParaRPr>
          </a:p>
        </p:txBody>
      </p:sp>
    </p:spTree>
    <p:extLst>
      <p:ext uri="{BB962C8B-B14F-4D97-AF65-F5344CB8AC3E}">
        <p14:creationId xmlns:p14="http://schemas.microsoft.com/office/powerpoint/2010/main" val="1439836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4624" y="166687"/>
            <a:ext cx="11854771" cy="6411913"/>
          </a:xfrm>
          <a:prstGeom prst="rect">
            <a:avLst/>
          </a:prstGeom>
        </p:spPr>
      </p:pic>
    </p:spTree>
    <p:extLst>
      <p:ext uri="{BB962C8B-B14F-4D97-AF65-F5344CB8AC3E}">
        <p14:creationId xmlns:p14="http://schemas.microsoft.com/office/powerpoint/2010/main" val="39774443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74000"/>
            </a:srgbClr>
          </a:solidFill>
        </p:spPr>
        <p:txBody>
          <a:bodyPr/>
          <a:lstStyle/>
          <a:p>
            <a:r>
              <a:rPr lang="en-AU" b="1" dirty="0">
                <a:solidFill>
                  <a:schemeClr val="bg1"/>
                </a:solidFill>
                <a:latin typeface="Century Gothic" panose="020B0502020202020204" pitchFamily="34" charset="0"/>
              </a:rPr>
              <a:t>The Rise of Christianity</a:t>
            </a:r>
          </a:p>
        </p:txBody>
      </p:sp>
      <p:sp>
        <p:nvSpPr>
          <p:cNvPr id="3" name="Content Placeholder 2"/>
          <p:cNvSpPr>
            <a:spLocks noGrp="1"/>
          </p:cNvSpPr>
          <p:nvPr>
            <p:ph idx="1"/>
          </p:nvPr>
        </p:nvSpPr>
        <p:spPr>
          <a:xfrm>
            <a:off x="838200" y="1825625"/>
            <a:ext cx="10515600" cy="2632075"/>
          </a:xfrm>
          <a:solidFill>
            <a:srgbClr val="757575">
              <a:alpha val="77000"/>
            </a:srgbClr>
          </a:solidFill>
        </p:spPr>
        <p:txBody>
          <a:bodyPr>
            <a:noAutofit/>
          </a:bodyPr>
          <a:lstStyle/>
          <a:p>
            <a:r>
              <a:rPr lang="en-AU" sz="3600" dirty="0">
                <a:solidFill>
                  <a:schemeClr val="bg1"/>
                </a:solidFill>
                <a:latin typeface="Century Gothic" panose="020B0502020202020204" pitchFamily="34" charset="0"/>
              </a:rPr>
              <a:t>Once the Roman Empire fell, there were Roman Christians as well as Christians from other ‘barbarian’ tribes.  They became missionaries who continued to spread the Good New of Jesus. </a:t>
            </a:r>
          </a:p>
        </p:txBody>
      </p:sp>
    </p:spTree>
    <p:extLst>
      <p:ext uri="{BB962C8B-B14F-4D97-AF65-F5344CB8AC3E}">
        <p14:creationId xmlns:p14="http://schemas.microsoft.com/office/powerpoint/2010/main" val="358307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800" y="0"/>
            <a:ext cx="11874499" cy="1326321"/>
          </a:xfrm>
          <a:solidFill>
            <a:srgbClr val="757575">
              <a:alpha val="77000"/>
            </a:srgbClr>
          </a:solidFill>
        </p:spPr>
        <p:txBody>
          <a:bodyPr/>
          <a:lstStyle/>
          <a:p>
            <a:r>
              <a:rPr lang="en-AU" dirty="0">
                <a:solidFill>
                  <a:schemeClr val="bg1"/>
                </a:solidFill>
                <a:latin typeface="Century Gothic" panose="020B0502020202020204" pitchFamily="34" charset="0"/>
              </a:rPr>
              <a:t>The spread of religions around the world</a:t>
            </a:r>
          </a:p>
        </p:txBody>
      </p:sp>
      <p:sp>
        <p:nvSpPr>
          <p:cNvPr id="3" name="Content Placeholder 2"/>
          <p:cNvSpPr>
            <a:spLocks noGrp="1"/>
          </p:cNvSpPr>
          <p:nvPr>
            <p:ph idx="1"/>
          </p:nvPr>
        </p:nvSpPr>
        <p:spPr>
          <a:xfrm>
            <a:off x="266700" y="5690164"/>
            <a:ext cx="11620499" cy="824936"/>
          </a:xfrm>
        </p:spPr>
        <p:txBody>
          <a:bodyPr>
            <a:normAutofit lnSpcReduction="10000"/>
          </a:bodyPr>
          <a:lstStyle/>
          <a:p>
            <a:pPr marL="0" indent="0">
              <a:buNone/>
            </a:pPr>
            <a:r>
              <a:rPr lang="en-AU" dirty="0">
                <a:hlinkClick r:id="rId2"/>
              </a:rPr>
              <a:t>http://www.dailymail.co.uk/news/article-2512088/Watch-major-religions-conquered-entire-world-5-000-years--90-seconds.html#v-2859889391001</a:t>
            </a:r>
            <a:endParaRPr lang="en-AU" dirty="0"/>
          </a:p>
          <a:p>
            <a:endParaRPr lang="en-AU" dirty="0"/>
          </a:p>
        </p:txBody>
      </p:sp>
      <p:pic>
        <p:nvPicPr>
          <p:cNvPr id="4" name="Picture 3"/>
          <p:cNvPicPr>
            <a:picLocks noChangeAspect="1"/>
          </p:cNvPicPr>
          <p:nvPr/>
        </p:nvPicPr>
        <p:blipFill rotWithShape="1">
          <a:blip r:embed="rId3"/>
          <a:srcRect t="1522"/>
          <a:stretch/>
        </p:blipFill>
        <p:spPr>
          <a:xfrm>
            <a:off x="1931352" y="1486341"/>
            <a:ext cx="7989888" cy="4051864"/>
          </a:xfrm>
          <a:prstGeom prst="rect">
            <a:avLst/>
          </a:prstGeom>
        </p:spPr>
      </p:pic>
    </p:spTree>
    <p:extLst>
      <p:ext uri="{BB962C8B-B14F-4D97-AF65-F5344CB8AC3E}">
        <p14:creationId xmlns:p14="http://schemas.microsoft.com/office/powerpoint/2010/main" val="38095453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4000"/>
            </a:srgbClr>
          </a:solidFill>
        </p:spPr>
        <p:txBody>
          <a:bodyPr/>
          <a:lstStyle/>
          <a:p>
            <a:r>
              <a:rPr lang="en-AU" b="1" dirty="0">
                <a:solidFill>
                  <a:schemeClr val="bg1"/>
                </a:solidFill>
                <a:latin typeface="Century Gothic" panose="020B0502020202020204" pitchFamily="34" charset="0"/>
              </a:rPr>
              <a:t>Comparison between  Christianity and Islam</a:t>
            </a:r>
          </a:p>
        </p:txBody>
      </p:sp>
      <p:sp>
        <p:nvSpPr>
          <p:cNvPr id="3" name="Content Placeholder 2"/>
          <p:cNvSpPr>
            <a:spLocks noGrp="1"/>
          </p:cNvSpPr>
          <p:nvPr>
            <p:ph idx="1"/>
          </p:nvPr>
        </p:nvSpPr>
        <p:spPr>
          <a:xfrm>
            <a:off x="204477" y="1935921"/>
            <a:ext cx="11772396" cy="677447"/>
          </a:xfrm>
          <a:solidFill>
            <a:srgbClr val="757575">
              <a:alpha val="82000"/>
            </a:srgbClr>
          </a:solidFill>
        </p:spPr>
        <p:txBody>
          <a:bodyPr>
            <a:normAutofit/>
          </a:bodyPr>
          <a:lstStyle/>
          <a:p>
            <a:pPr marL="0" indent="0">
              <a:buNone/>
            </a:pPr>
            <a:r>
              <a:rPr lang="en-AU" sz="2800" dirty="0">
                <a:solidFill>
                  <a:schemeClr val="bg1"/>
                </a:solidFill>
                <a:latin typeface="Century Gothic" panose="020B0502020202020204" pitchFamily="34" charset="0"/>
              </a:rPr>
              <a:t>Copy this table into your exercise books and complete Christianity. </a:t>
            </a:r>
          </a:p>
          <a:p>
            <a:pPr marL="0" indent="0">
              <a:buNone/>
            </a:pPr>
            <a:endParaRPr lang="en-AU" sz="2800" dirty="0"/>
          </a:p>
        </p:txBody>
      </p:sp>
      <p:pic>
        <p:nvPicPr>
          <p:cNvPr id="4" name="Picture 3"/>
          <p:cNvPicPr>
            <a:picLocks noChangeAspect="1"/>
          </p:cNvPicPr>
          <p:nvPr/>
        </p:nvPicPr>
        <p:blipFill>
          <a:blip r:embed="rId2"/>
          <a:stretch>
            <a:fillRect/>
          </a:stretch>
        </p:blipFill>
        <p:spPr>
          <a:xfrm>
            <a:off x="204477" y="2773511"/>
            <a:ext cx="11772396" cy="3901778"/>
          </a:xfrm>
          <a:prstGeom prst="rect">
            <a:avLst/>
          </a:prstGeom>
        </p:spPr>
      </p:pic>
    </p:spTree>
    <p:extLst>
      <p:ext uri="{BB962C8B-B14F-4D97-AF65-F5344CB8AC3E}">
        <p14:creationId xmlns:p14="http://schemas.microsoft.com/office/powerpoint/2010/main" val="25649381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#4 Emergence of New Ideas</a:t>
            </a:r>
          </a:p>
        </p:txBody>
      </p:sp>
      <p:sp>
        <p:nvSpPr>
          <p:cNvPr id="3" name="Content Placeholder 2"/>
          <p:cNvSpPr>
            <a:spLocks noGrp="1"/>
          </p:cNvSpPr>
          <p:nvPr>
            <p:ph idx="1"/>
          </p:nvPr>
        </p:nvSpPr>
        <p:spPr>
          <a:xfrm>
            <a:off x="838200" y="1825625"/>
            <a:ext cx="10515600" cy="1746250"/>
          </a:xfrm>
          <a:solidFill>
            <a:srgbClr val="757575">
              <a:alpha val="80000"/>
            </a:srgbClr>
          </a:solidFill>
        </p:spPr>
        <p:txBody>
          <a:bodyPr/>
          <a:lstStyle/>
          <a:p>
            <a:r>
              <a:rPr lang="en-AU" dirty="0">
                <a:solidFill>
                  <a:schemeClr val="bg1"/>
                </a:solidFill>
              </a:rPr>
              <a:t>From around the late 13th century, new ideas started to change people’s beliefs about the world and their place in it. They challenged existing beliefs – the teachings of the Church that were the dominant influence on society in medieval Europe.</a:t>
            </a:r>
          </a:p>
        </p:txBody>
      </p:sp>
      <p:pic>
        <p:nvPicPr>
          <p:cNvPr id="4" name="Picture 3"/>
          <p:cNvPicPr>
            <a:picLocks noChangeAspect="1"/>
          </p:cNvPicPr>
          <p:nvPr/>
        </p:nvPicPr>
        <p:blipFill>
          <a:blip r:embed="rId3"/>
          <a:stretch>
            <a:fillRect/>
          </a:stretch>
        </p:blipFill>
        <p:spPr>
          <a:xfrm>
            <a:off x="3431185" y="3706812"/>
            <a:ext cx="5059680" cy="3048781"/>
          </a:xfrm>
          <a:prstGeom prst="rect">
            <a:avLst/>
          </a:prstGeom>
        </p:spPr>
      </p:pic>
    </p:spTree>
    <p:extLst>
      <p:ext uri="{BB962C8B-B14F-4D97-AF65-F5344CB8AC3E}">
        <p14:creationId xmlns:p14="http://schemas.microsoft.com/office/powerpoint/2010/main" val="21777667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Renaissance</a:t>
            </a:r>
          </a:p>
        </p:txBody>
      </p:sp>
      <p:sp>
        <p:nvSpPr>
          <p:cNvPr id="3" name="Content Placeholder 2"/>
          <p:cNvSpPr>
            <a:spLocks noGrp="1"/>
          </p:cNvSpPr>
          <p:nvPr>
            <p:ph idx="1"/>
          </p:nvPr>
        </p:nvSpPr>
        <p:spPr>
          <a:xfrm>
            <a:off x="838200" y="1825625"/>
            <a:ext cx="10515600" cy="1746250"/>
          </a:xfrm>
          <a:solidFill>
            <a:srgbClr val="757575">
              <a:alpha val="80000"/>
            </a:srgbClr>
          </a:solidFill>
        </p:spPr>
        <p:txBody>
          <a:bodyPr>
            <a:normAutofit fontScale="92500" lnSpcReduction="20000"/>
          </a:bodyPr>
          <a:lstStyle/>
          <a:p>
            <a:r>
              <a:rPr lang="en-AU" dirty="0">
                <a:solidFill>
                  <a:schemeClr val="bg1"/>
                </a:solidFill>
              </a:rPr>
              <a:t>An important intellectual and cultural movement that began in Italy in the late 14th century and spread to the rest of Europe.</a:t>
            </a:r>
          </a:p>
          <a:p>
            <a:r>
              <a:rPr lang="en-AU" dirty="0">
                <a:solidFill>
                  <a:schemeClr val="bg1"/>
                </a:solidFill>
              </a:rPr>
              <a:t>Renaissance is French for rebirth- because is involved a ‘rebirth’ of many of the ideas of the Ancient Greeks and Romans. It emphasised philosophy, architecture and art.</a:t>
            </a:r>
          </a:p>
          <a:p>
            <a:endParaRPr lang="en-AU" dirty="0"/>
          </a:p>
          <a:p>
            <a:endParaRPr lang="en-AU" dirty="0"/>
          </a:p>
        </p:txBody>
      </p:sp>
      <p:pic>
        <p:nvPicPr>
          <p:cNvPr id="5" name="Picture 2" descr="http://www.wskg.org/sites/default/files/imagecache/Story_Main_Image/FIRENZE_STAMPATA_A_NORIMB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182" y="3669878"/>
            <a:ext cx="56388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encrypted-tbn1.gstatic.com/images?q=tbn:ANd9GcQw5yUrmrHxA1Ed5ZkOGCnQlZoFU9QfmjieycD7CoB2aCYZyrcB"/>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154091" y="3708227"/>
            <a:ext cx="5275907" cy="2841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71388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Renaissance</a:t>
            </a:r>
          </a:p>
        </p:txBody>
      </p:sp>
      <p:sp>
        <p:nvSpPr>
          <p:cNvPr id="3" name="Content Placeholder 2"/>
          <p:cNvSpPr>
            <a:spLocks noGrp="1"/>
          </p:cNvSpPr>
          <p:nvPr>
            <p:ph idx="1"/>
          </p:nvPr>
        </p:nvSpPr>
        <p:spPr>
          <a:xfrm>
            <a:off x="838199" y="1825625"/>
            <a:ext cx="6291263" cy="3789363"/>
          </a:xfrm>
          <a:solidFill>
            <a:srgbClr val="757575">
              <a:alpha val="80000"/>
            </a:srgbClr>
          </a:solidFill>
        </p:spPr>
        <p:txBody>
          <a:bodyPr>
            <a:normAutofit/>
          </a:bodyPr>
          <a:lstStyle/>
          <a:p>
            <a:pPr marL="0" indent="0">
              <a:buNone/>
            </a:pPr>
            <a:r>
              <a:rPr lang="en-AU" dirty="0">
                <a:solidFill>
                  <a:schemeClr val="bg1"/>
                </a:solidFill>
              </a:rPr>
              <a:t>Based on Humanism – which emphasised human actions, achievements and responsibilities, This contrasted with the way people had previously viewed their lives, as a preparation for reaching heaven. The Church had taught people that if they did not follow Church teaching and rule, they would not go to heaven. Humanism challenged this. </a:t>
            </a:r>
          </a:p>
          <a:p>
            <a:endParaRPr lang="en-AU" dirty="0"/>
          </a:p>
          <a:p>
            <a:endParaRPr lang="en-AU" dirty="0"/>
          </a:p>
        </p:txBody>
      </p:sp>
      <p:pic>
        <p:nvPicPr>
          <p:cNvPr id="7" name="Picture 6"/>
          <p:cNvPicPr>
            <a:picLocks noChangeAspect="1"/>
          </p:cNvPicPr>
          <p:nvPr/>
        </p:nvPicPr>
        <p:blipFill>
          <a:blip r:embed="rId3"/>
          <a:stretch>
            <a:fillRect/>
          </a:stretch>
        </p:blipFill>
        <p:spPr>
          <a:xfrm>
            <a:off x="7344627" y="1890612"/>
            <a:ext cx="3573533" cy="4767363"/>
          </a:xfrm>
          <a:prstGeom prst="rect">
            <a:avLst/>
          </a:prstGeom>
        </p:spPr>
      </p:pic>
    </p:spTree>
    <p:extLst>
      <p:ext uri="{BB962C8B-B14F-4D97-AF65-F5344CB8AC3E}">
        <p14:creationId xmlns:p14="http://schemas.microsoft.com/office/powerpoint/2010/main" val="21506664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Renaissance</a:t>
            </a:r>
          </a:p>
        </p:txBody>
      </p:sp>
      <p:sp>
        <p:nvSpPr>
          <p:cNvPr id="3" name="Content Placeholder 2"/>
          <p:cNvSpPr>
            <a:spLocks noGrp="1"/>
          </p:cNvSpPr>
          <p:nvPr>
            <p:ph idx="1"/>
          </p:nvPr>
        </p:nvSpPr>
        <p:spPr>
          <a:xfrm>
            <a:off x="4240813" y="2028825"/>
            <a:ext cx="3609675" cy="4271963"/>
          </a:xfrm>
          <a:solidFill>
            <a:srgbClr val="757575">
              <a:alpha val="80000"/>
            </a:srgbClr>
          </a:solidFill>
        </p:spPr>
        <p:txBody>
          <a:bodyPr>
            <a:normAutofit lnSpcReduction="10000"/>
          </a:bodyPr>
          <a:lstStyle/>
          <a:p>
            <a:pPr marL="0" indent="0">
              <a:buNone/>
            </a:pPr>
            <a:r>
              <a:rPr lang="en-AU" dirty="0">
                <a:solidFill>
                  <a:schemeClr val="bg1"/>
                </a:solidFill>
              </a:rPr>
              <a:t>Artists began to develop perspective in painting, so that flat images looked as if they were three-dimensional; architects started to experiment with the forms of Ancient Greece and Rome in their building designs </a:t>
            </a:r>
          </a:p>
        </p:txBody>
      </p:sp>
      <p:pic>
        <p:nvPicPr>
          <p:cNvPr id="5" name="Picture 4"/>
          <p:cNvPicPr>
            <a:picLocks noChangeAspect="1"/>
          </p:cNvPicPr>
          <p:nvPr/>
        </p:nvPicPr>
        <p:blipFill>
          <a:blip r:embed="rId3"/>
          <a:stretch>
            <a:fillRect/>
          </a:stretch>
        </p:blipFill>
        <p:spPr>
          <a:xfrm>
            <a:off x="7953029" y="2028825"/>
            <a:ext cx="4082107" cy="3163633"/>
          </a:xfrm>
          <a:prstGeom prst="rect">
            <a:avLst/>
          </a:prstGeom>
        </p:spPr>
      </p:pic>
      <p:pic>
        <p:nvPicPr>
          <p:cNvPr id="6" name="Picture 5"/>
          <p:cNvPicPr>
            <a:picLocks noChangeAspect="1"/>
          </p:cNvPicPr>
          <p:nvPr/>
        </p:nvPicPr>
        <p:blipFill>
          <a:blip r:embed="rId4"/>
          <a:stretch>
            <a:fillRect/>
          </a:stretch>
        </p:blipFill>
        <p:spPr>
          <a:xfrm>
            <a:off x="255419" y="2028825"/>
            <a:ext cx="3934124" cy="3202377"/>
          </a:xfrm>
          <a:prstGeom prst="rect">
            <a:avLst/>
          </a:prstGeom>
        </p:spPr>
      </p:pic>
    </p:spTree>
    <p:extLst>
      <p:ext uri="{BB962C8B-B14F-4D97-AF65-F5344CB8AC3E}">
        <p14:creationId xmlns:p14="http://schemas.microsoft.com/office/powerpoint/2010/main" val="21142730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Scientific Revolution </a:t>
            </a:r>
          </a:p>
        </p:txBody>
      </p:sp>
      <p:sp>
        <p:nvSpPr>
          <p:cNvPr id="3" name="Content Placeholder 2"/>
          <p:cNvSpPr>
            <a:spLocks noGrp="1"/>
          </p:cNvSpPr>
          <p:nvPr>
            <p:ph idx="1"/>
          </p:nvPr>
        </p:nvSpPr>
        <p:spPr>
          <a:xfrm>
            <a:off x="838200" y="2028825"/>
            <a:ext cx="6905625" cy="4486275"/>
          </a:xfrm>
          <a:solidFill>
            <a:srgbClr val="757575">
              <a:alpha val="80000"/>
            </a:srgbClr>
          </a:solidFill>
        </p:spPr>
        <p:txBody>
          <a:bodyPr>
            <a:normAutofit/>
          </a:bodyPr>
          <a:lstStyle/>
          <a:p>
            <a:r>
              <a:rPr lang="en-AU" dirty="0">
                <a:solidFill>
                  <a:schemeClr val="bg1"/>
                </a:solidFill>
              </a:rPr>
              <a:t>Towards the end of the fifteenth century, scientific method began to break away from the older scientific traditions established by Ancient Greek and Arab scholars, in favour of observation and experimentation to prove scientific theories. Within a few hundred years, scientists’ knowledge of astronomy, biology, chemistry and physics had changed dramatically. </a:t>
            </a:r>
          </a:p>
        </p:txBody>
      </p:sp>
      <p:pic>
        <p:nvPicPr>
          <p:cNvPr id="7" name="Picture 6"/>
          <p:cNvPicPr>
            <a:picLocks noChangeAspect="1"/>
          </p:cNvPicPr>
          <p:nvPr/>
        </p:nvPicPr>
        <p:blipFill>
          <a:blip r:embed="rId3"/>
          <a:stretch>
            <a:fillRect/>
          </a:stretch>
        </p:blipFill>
        <p:spPr>
          <a:xfrm>
            <a:off x="8029574" y="2826976"/>
            <a:ext cx="3853296" cy="2889972"/>
          </a:xfrm>
          <a:prstGeom prst="rect">
            <a:avLst/>
          </a:prstGeom>
        </p:spPr>
      </p:pic>
    </p:spTree>
    <p:extLst>
      <p:ext uri="{BB962C8B-B14F-4D97-AF65-F5344CB8AC3E}">
        <p14:creationId xmlns:p14="http://schemas.microsoft.com/office/powerpoint/2010/main" val="3119177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Scientific Revolution </a:t>
            </a:r>
          </a:p>
        </p:txBody>
      </p:sp>
      <p:sp>
        <p:nvSpPr>
          <p:cNvPr id="3" name="Content Placeholder 2"/>
          <p:cNvSpPr>
            <a:spLocks noGrp="1"/>
          </p:cNvSpPr>
          <p:nvPr>
            <p:ph idx="1"/>
          </p:nvPr>
        </p:nvSpPr>
        <p:spPr>
          <a:xfrm>
            <a:off x="4357688" y="1900128"/>
            <a:ext cx="4043362" cy="4814942"/>
          </a:xfrm>
          <a:solidFill>
            <a:srgbClr val="757575">
              <a:alpha val="80000"/>
            </a:srgbClr>
          </a:solidFill>
        </p:spPr>
        <p:txBody>
          <a:bodyPr>
            <a:normAutofit/>
          </a:bodyPr>
          <a:lstStyle/>
          <a:p>
            <a:pPr marL="0" indent="0">
              <a:buNone/>
            </a:pPr>
            <a:r>
              <a:rPr lang="en-AU" dirty="0">
                <a:solidFill>
                  <a:schemeClr val="bg1"/>
                </a:solidFill>
              </a:rPr>
              <a:t>In the early 1500s, the Polish scholar Nicolaus Copernicus used mathematical theory to show that the Sun (not the Earth) was at the centre of the universe, and that the Earth rotated on its axis once every day, and around the Sun once a year.</a:t>
            </a:r>
          </a:p>
        </p:txBody>
      </p:sp>
      <p:pic>
        <p:nvPicPr>
          <p:cNvPr id="5" name="Picture 4"/>
          <p:cNvPicPr>
            <a:picLocks noChangeAspect="1"/>
          </p:cNvPicPr>
          <p:nvPr/>
        </p:nvPicPr>
        <p:blipFill>
          <a:blip r:embed="rId3"/>
          <a:stretch>
            <a:fillRect/>
          </a:stretch>
        </p:blipFill>
        <p:spPr>
          <a:xfrm>
            <a:off x="399676" y="2431202"/>
            <a:ext cx="3810000" cy="3209925"/>
          </a:xfrm>
          <a:prstGeom prst="rect">
            <a:avLst/>
          </a:prstGeom>
        </p:spPr>
      </p:pic>
      <p:pic>
        <p:nvPicPr>
          <p:cNvPr id="6" name="Picture 5"/>
          <p:cNvPicPr>
            <a:picLocks noChangeAspect="1"/>
          </p:cNvPicPr>
          <p:nvPr/>
        </p:nvPicPr>
        <p:blipFill>
          <a:blip r:embed="rId4"/>
          <a:stretch>
            <a:fillRect/>
          </a:stretch>
        </p:blipFill>
        <p:spPr>
          <a:xfrm>
            <a:off x="8697075" y="2232736"/>
            <a:ext cx="2934609" cy="3606855"/>
          </a:xfrm>
          <a:prstGeom prst="rect">
            <a:avLst/>
          </a:prstGeom>
        </p:spPr>
      </p:pic>
    </p:spTree>
    <p:extLst>
      <p:ext uri="{BB962C8B-B14F-4D97-AF65-F5344CB8AC3E}">
        <p14:creationId xmlns:p14="http://schemas.microsoft.com/office/powerpoint/2010/main" val="1367549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55800" y="1334558"/>
            <a:ext cx="8339667" cy="4117975"/>
          </a:xfrm>
          <a:solidFill>
            <a:srgbClr val="757575">
              <a:alpha val="80000"/>
            </a:srgbClr>
          </a:solidFill>
        </p:spPr>
        <p:txBody>
          <a:bodyPr>
            <a:normAutofit/>
          </a:bodyPr>
          <a:lstStyle/>
          <a:p>
            <a:pPr marL="0" indent="0" algn="ctr">
              <a:buNone/>
            </a:pPr>
            <a:r>
              <a:rPr lang="en-US" sz="4000" dirty="0">
                <a:solidFill>
                  <a:schemeClr val="bg1"/>
                </a:solidFill>
              </a:rPr>
              <a:t>Main Focus: Between the end of the ancient world (c. </a:t>
            </a:r>
            <a:r>
              <a:rPr lang="en-US" sz="4000">
                <a:solidFill>
                  <a:schemeClr val="bg1"/>
                </a:solidFill>
              </a:rPr>
              <a:t>ad 500</a:t>
            </a:r>
            <a:r>
              <a:rPr lang="en-US" sz="4000" dirty="0">
                <a:solidFill>
                  <a:schemeClr val="bg1"/>
                </a:solidFill>
              </a:rPr>
              <a:t>) and the beginning of the modern world (c. 1750), empires and </a:t>
            </a:r>
            <a:r>
              <a:rPr lang="en-US" sz="4000" dirty="0" err="1">
                <a:solidFill>
                  <a:schemeClr val="bg1"/>
                </a:solidFill>
              </a:rPr>
              <a:t>civilisations</a:t>
            </a:r>
            <a:r>
              <a:rPr lang="en-US" sz="4000" dirty="0">
                <a:solidFill>
                  <a:schemeClr val="bg1"/>
                </a:solidFill>
              </a:rPr>
              <a:t> rose and fell round the world, changing through contact with others. </a:t>
            </a:r>
          </a:p>
        </p:txBody>
      </p:sp>
    </p:spTree>
    <p:extLst>
      <p:ext uri="{BB962C8B-B14F-4D97-AF65-F5344CB8AC3E}">
        <p14:creationId xmlns:p14="http://schemas.microsoft.com/office/powerpoint/2010/main" val="1862051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Scientific Revolution </a:t>
            </a:r>
          </a:p>
        </p:txBody>
      </p:sp>
      <p:sp>
        <p:nvSpPr>
          <p:cNvPr id="3" name="Content Placeholder 2"/>
          <p:cNvSpPr>
            <a:spLocks noGrp="1"/>
          </p:cNvSpPr>
          <p:nvPr>
            <p:ph idx="1"/>
          </p:nvPr>
        </p:nvSpPr>
        <p:spPr>
          <a:xfrm>
            <a:off x="838200" y="1785825"/>
            <a:ext cx="8191937" cy="2914759"/>
          </a:xfrm>
          <a:solidFill>
            <a:srgbClr val="757575">
              <a:alpha val="80000"/>
            </a:srgbClr>
          </a:solidFill>
        </p:spPr>
        <p:txBody>
          <a:bodyPr>
            <a:normAutofit/>
          </a:bodyPr>
          <a:lstStyle/>
          <a:p>
            <a:r>
              <a:rPr lang="en-AU" dirty="0">
                <a:solidFill>
                  <a:schemeClr val="bg1"/>
                </a:solidFill>
              </a:rPr>
              <a:t>A century later, the Italian astronomer Galileo Galilei built a telescope that enabled him to look at the stars. His careful experimental work showed that other planets were similar to ours.</a:t>
            </a:r>
          </a:p>
          <a:p>
            <a:r>
              <a:rPr lang="en-AU" dirty="0">
                <a:solidFill>
                  <a:schemeClr val="bg1"/>
                </a:solidFill>
              </a:rPr>
              <a:t>Isaac Newton, in England in the late 1600s, showed that the force of gravity exists in all material objects, and established the universal law of gravity.</a:t>
            </a:r>
          </a:p>
        </p:txBody>
      </p:sp>
      <p:pic>
        <p:nvPicPr>
          <p:cNvPr id="7" name="Picture 6"/>
          <p:cNvPicPr>
            <a:picLocks noChangeAspect="1"/>
          </p:cNvPicPr>
          <p:nvPr/>
        </p:nvPicPr>
        <p:blipFill>
          <a:blip r:embed="rId3"/>
          <a:stretch>
            <a:fillRect/>
          </a:stretch>
        </p:blipFill>
        <p:spPr>
          <a:xfrm>
            <a:off x="9190432" y="1814401"/>
            <a:ext cx="2077640" cy="2859138"/>
          </a:xfrm>
          <a:prstGeom prst="rect">
            <a:avLst/>
          </a:prstGeom>
        </p:spPr>
      </p:pic>
      <p:pic>
        <p:nvPicPr>
          <p:cNvPr id="8" name="Picture 7"/>
          <p:cNvPicPr>
            <a:picLocks noChangeAspect="1"/>
          </p:cNvPicPr>
          <p:nvPr/>
        </p:nvPicPr>
        <p:blipFill>
          <a:blip r:embed="rId4"/>
          <a:stretch>
            <a:fillRect/>
          </a:stretch>
        </p:blipFill>
        <p:spPr>
          <a:xfrm>
            <a:off x="3362572" y="4795721"/>
            <a:ext cx="5466856" cy="1953490"/>
          </a:xfrm>
          <a:prstGeom prst="rect">
            <a:avLst/>
          </a:prstGeom>
        </p:spPr>
      </p:pic>
    </p:spTree>
    <p:extLst>
      <p:ext uri="{BB962C8B-B14F-4D97-AF65-F5344CB8AC3E}">
        <p14:creationId xmlns:p14="http://schemas.microsoft.com/office/powerpoint/2010/main" val="19974149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Scientific Revolution </a:t>
            </a:r>
          </a:p>
        </p:txBody>
      </p:sp>
      <p:sp>
        <p:nvSpPr>
          <p:cNvPr id="3" name="Content Placeholder 2"/>
          <p:cNvSpPr>
            <a:spLocks noGrp="1"/>
          </p:cNvSpPr>
          <p:nvPr>
            <p:ph idx="1"/>
          </p:nvPr>
        </p:nvSpPr>
        <p:spPr>
          <a:xfrm>
            <a:off x="214313" y="2543064"/>
            <a:ext cx="3771901" cy="3171938"/>
          </a:xfrm>
          <a:solidFill>
            <a:srgbClr val="757575">
              <a:alpha val="80000"/>
            </a:srgbClr>
          </a:solidFill>
        </p:spPr>
        <p:txBody>
          <a:bodyPr>
            <a:normAutofit/>
          </a:bodyPr>
          <a:lstStyle/>
          <a:p>
            <a:r>
              <a:rPr lang="en-AU" dirty="0">
                <a:solidFill>
                  <a:schemeClr val="bg1"/>
                </a:solidFill>
              </a:rPr>
              <a:t>While some historians describe the changes in scientific method as a ‘revolution’, it was actually a more gradual advance that was built on centuries of medieval science.</a:t>
            </a:r>
          </a:p>
        </p:txBody>
      </p:sp>
      <p:pic>
        <p:nvPicPr>
          <p:cNvPr id="6" name="Picture 5"/>
          <p:cNvPicPr>
            <a:picLocks noChangeAspect="1"/>
          </p:cNvPicPr>
          <p:nvPr/>
        </p:nvPicPr>
        <p:blipFill>
          <a:blip r:embed="rId3"/>
          <a:stretch>
            <a:fillRect/>
          </a:stretch>
        </p:blipFill>
        <p:spPr>
          <a:xfrm>
            <a:off x="4358987" y="1884692"/>
            <a:ext cx="7456775" cy="4687558"/>
          </a:xfrm>
          <a:prstGeom prst="rect">
            <a:avLst/>
          </a:prstGeom>
        </p:spPr>
      </p:pic>
    </p:spTree>
    <p:extLst>
      <p:ext uri="{BB962C8B-B14F-4D97-AF65-F5344CB8AC3E}">
        <p14:creationId xmlns:p14="http://schemas.microsoft.com/office/powerpoint/2010/main" val="27718925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The Enlightenment</a:t>
            </a:r>
          </a:p>
        </p:txBody>
      </p:sp>
      <p:sp>
        <p:nvSpPr>
          <p:cNvPr id="3" name="Content Placeholder 2"/>
          <p:cNvSpPr>
            <a:spLocks noGrp="1"/>
          </p:cNvSpPr>
          <p:nvPr>
            <p:ph idx="1"/>
          </p:nvPr>
        </p:nvSpPr>
        <p:spPr>
          <a:xfrm>
            <a:off x="4014787" y="2000251"/>
            <a:ext cx="4086226" cy="4672012"/>
          </a:xfrm>
          <a:solidFill>
            <a:srgbClr val="757575">
              <a:alpha val="80000"/>
            </a:srgbClr>
          </a:solidFill>
        </p:spPr>
        <p:txBody>
          <a:bodyPr>
            <a:normAutofit/>
          </a:bodyPr>
          <a:lstStyle/>
          <a:p>
            <a:r>
              <a:rPr lang="en-AU" dirty="0">
                <a:solidFill>
                  <a:schemeClr val="bg1"/>
                </a:solidFill>
              </a:rPr>
              <a:t>The Enlightenment was an important philosophical movement in the Early Modern Period ( 1620- 1780’s). According to Enlightenment thought, reason and science (rather than tradition or religion) should be the basis for making decisions.</a:t>
            </a:r>
          </a:p>
        </p:txBody>
      </p:sp>
      <p:pic>
        <p:nvPicPr>
          <p:cNvPr id="5" name="Picture 4"/>
          <p:cNvPicPr>
            <a:picLocks noChangeAspect="1"/>
          </p:cNvPicPr>
          <p:nvPr/>
        </p:nvPicPr>
        <p:blipFill>
          <a:blip r:embed="rId3"/>
          <a:stretch>
            <a:fillRect/>
          </a:stretch>
        </p:blipFill>
        <p:spPr>
          <a:xfrm>
            <a:off x="8229525" y="2695301"/>
            <a:ext cx="3805313" cy="2940469"/>
          </a:xfrm>
          <a:prstGeom prst="rect">
            <a:avLst/>
          </a:prstGeom>
        </p:spPr>
      </p:pic>
      <p:pic>
        <p:nvPicPr>
          <p:cNvPr id="7" name="Picture 6"/>
          <p:cNvPicPr>
            <a:picLocks noChangeAspect="1"/>
          </p:cNvPicPr>
          <p:nvPr/>
        </p:nvPicPr>
        <p:blipFill>
          <a:blip r:embed="rId4"/>
          <a:stretch>
            <a:fillRect/>
          </a:stretch>
        </p:blipFill>
        <p:spPr>
          <a:xfrm>
            <a:off x="57152" y="2493172"/>
            <a:ext cx="3810000" cy="2857500"/>
          </a:xfrm>
          <a:prstGeom prst="rect">
            <a:avLst/>
          </a:prstGeom>
        </p:spPr>
      </p:pic>
    </p:spTree>
    <p:extLst>
      <p:ext uri="{BB962C8B-B14F-4D97-AF65-F5344CB8AC3E}">
        <p14:creationId xmlns:p14="http://schemas.microsoft.com/office/powerpoint/2010/main" val="36877812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The Enlightenment</a:t>
            </a:r>
          </a:p>
        </p:txBody>
      </p:sp>
      <p:sp>
        <p:nvSpPr>
          <p:cNvPr id="3" name="Content Placeholder 2"/>
          <p:cNvSpPr>
            <a:spLocks noGrp="1"/>
          </p:cNvSpPr>
          <p:nvPr>
            <p:ph idx="1"/>
          </p:nvPr>
        </p:nvSpPr>
        <p:spPr>
          <a:xfrm>
            <a:off x="838200" y="2000251"/>
            <a:ext cx="5891213" cy="4672012"/>
          </a:xfrm>
          <a:solidFill>
            <a:srgbClr val="757575">
              <a:alpha val="80000"/>
            </a:srgbClr>
          </a:solidFill>
        </p:spPr>
        <p:txBody>
          <a:bodyPr>
            <a:normAutofit/>
          </a:bodyPr>
          <a:lstStyle/>
          <a:p>
            <a:r>
              <a:rPr lang="en-AU" dirty="0">
                <a:solidFill>
                  <a:schemeClr val="bg1"/>
                </a:solidFill>
              </a:rPr>
              <a:t>The Enlightenment also introduced new ideas about freedom and human rights — some of which had been slowly developing since the late Medieval Period. </a:t>
            </a:r>
          </a:p>
          <a:p>
            <a:r>
              <a:rPr lang="en-AU" dirty="0">
                <a:solidFill>
                  <a:schemeClr val="bg1"/>
                </a:solidFill>
              </a:rPr>
              <a:t>These freedoms and rights were to be available to all people, regardless of the social class into which a person had been born. In theory at least, the life of a peasant was worth the same as that of a king.</a:t>
            </a:r>
          </a:p>
        </p:txBody>
      </p:sp>
      <p:pic>
        <p:nvPicPr>
          <p:cNvPr id="6" name="Picture 5"/>
          <p:cNvPicPr>
            <a:picLocks noChangeAspect="1"/>
          </p:cNvPicPr>
          <p:nvPr/>
        </p:nvPicPr>
        <p:blipFill>
          <a:blip r:embed="rId3"/>
          <a:stretch>
            <a:fillRect/>
          </a:stretch>
        </p:blipFill>
        <p:spPr>
          <a:xfrm>
            <a:off x="7069031" y="2455441"/>
            <a:ext cx="4952347" cy="3259559"/>
          </a:xfrm>
          <a:prstGeom prst="rect">
            <a:avLst/>
          </a:prstGeom>
        </p:spPr>
      </p:pic>
    </p:spTree>
    <p:extLst>
      <p:ext uri="{BB962C8B-B14F-4D97-AF65-F5344CB8AC3E}">
        <p14:creationId xmlns:p14="http://schemas.microsoft.com/office/powerpoint/2010/main" val="16203147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dirty="0">
                <a:solidFill>
                  <a:schemeClr val="bg1"/>
                </a:solidFill>
                <a:effectLst>
                  <a:glow rad="63500">
                    <a:srgbClr val="471D1B"/>
                  </a:glow>
                </a:effectLst>
              </a:rPr>
              <a:t>Student Task:</a:t>
            </a:r>
          </a:p>
        </p:txBody>
      </p:sp>
      <p:sp>
        <p:nvSpPr>
          <p:cNvPr id="3" name="Content Placeholder 2"/>
          <p:cNvSpPr>
            <a:spLocks noGrp="1"/>
          </p:cNvSpPr>
          <p:nvPr>
            <p:ph idx="1"/>
          </p:nvPr>
        </p:nvSpPr>
        <p:spPr>
          <a:xfrm>
            <a:off x="3150393" y="2057402"/>
            <a:ext cx="5891213" cy="4672012"/>
          </a:xfrm>
          <a:solidFill>
            <a:srgbClr val="757575">
              <a:alpha val="80000"/>
            </a:srgbClr>
          </a:solidFill>
        </p:spPr>
        <p:txBody>
          <a:bodyPr>
            <a:normAutofit/>
          </a:bodyPr>
          <a:lstStyle/>
          <a:p>
            <a:pPr marL="0" indent="0">
              <a:buNone/>
            </a:pPr>
            <a:r>
              <a:rPr lang="en-AU" dirty="0">
                <a:solidFill>
                  <a:schemeClr val="bg1"/>
                </a:solidFill>
              </a:rPr>
              <a:t>Research an invention from one of the time periods. Present your findings in a report, PowerPoint or PowToon.</a:t>
            </a:r>
          </a:p>
          <a:p>
            <a:pPr marL="0" indent="0">
              <a:buNone/>
            </a:pPr>
            <a:r>
              <a:rPr lang="en-AU" dirty="0">
                <a:solidFill>
                  <a:schemeClr val="bg1"/>
                </a:solidFill>
              </a:rPr>
              <a:t>Include:</a:t>
            </a:r>
          </a:p>
          <a:p>
            <a:r>
              <a:rPr lang="en-AU" dirty="0">
                <a:solidFill>
                  <a:schemeClr val="bg1"/>
                </a:solidFill>
              </a:rPr>
              <a:t>a description of the invention</a:t>
            </a:r>
          </a:p>
          <a:p>
            <a:r>
              <a:rPr lang="en-AU" dirty="0">
                <a:solidFill>
                  <a:schemeClr val="bg1"/>
                </a:solidFill>
              </a:rPr>
              <a:t>Identify who was responsible and when</a:t>
            </a:r>
          </a:p>
          <a:p>
            <a:r>
              <a:rPr lang="en-AU" dirty="0">
                <a:solidFill>
                  <a:schemeClr val="bg1"/>
                </a:solidFill>
              </a:rPr>
              <a:t>Outline the changes the invention had on society</a:t>
            </a:r>
          </a:p>
        </p:txBody>
      </p:sp>
    </p:spTree>
    <p:extLst>
      <p:ext uri="{BB962C8B-B14F-4D97-AF65-F5344CB8AC3E}">
        <p14:creationId xmlns:p14="http://schemas.microsoft.com/office/powerpoint/2010/main" val="3308668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757575">
              <a:alpha val="80000"/>
            </a:srgbClr>
          </a:solidFill>
        </p:spPr>
        <p:txBody>
          <a:bodyPr/>
          <a:lstStyle/>
          <a:p>
            <a:r>
              <a:rPr lang="en-US">
                <a:solidFill>
                  <a:schemeClr val="bg1"/>
                </a:solidFill>
                <a:effectLst>
                  <a:glow rad="63500">
                    <a:srgbClr val="471D1B"/>
                  </a:glow>
                </a:effectLst>
              </a:rPr>
              <a:t>Why it’s relevant today?</a:t>
            </a:r>
          </a:p>
        </p:txBody>
      </p:sp>
      <p:sp>
        <p:nvSpPr>
          <p:cNvPr id="3" name="Content Placeholder 2"/>
          <p:cNvSpPr>
            <a:spLocks noGrp="1"/>
          </p:cNvSpPr>
          <p:nvPr>
            <p:ph idx="1"/>
          </p:nvPr>
        </p:nvSpPr>
        <p:spPr>
          <a:solidFill>
            <a:srgbClr val="757575">
              <a:alpha val="80000"/>
            </a:srgbClr>
          </a:solidFill>
        </p:spPr>
        <p:txBody>
          <a:bodyPr>
            <a:normAutofit/>
          </a:bodyPr>
          <a:lstStyle/>
          <a:p>
            <a:r>
              <a:rPr lang="en-US" sz="3200" dirty="0">
                <a:solidFill>
                  <a:schemeClr val="bg1"/>
                </a:solidFill>
              </a:rPr>
              <a:t>Studying the rise and fall of these </a:t>
            </a:r>
            <a:r>
              <a:rPr lang="en-US" sz="3200" dirty="0" err="1">
                <a:solidFill>
                  <a:schemeClr val="bg1"/>
                </a:solidFill>
              </a:rPr>
              <a:t>civilisations</a:t>
            </a:r>
            <a:r>
              <a:rPr lang="en-US" sz="3200" dirty="0">
                <a:solidFill>
                  <a:schemeClr val="bg1"/>
                </a:solidFill>
              </a:rPr>
              <a:t> helps us to understand changes in the world today, such as the growing importance of Asian powers. </a:t>
            </a:r>
          </a:p>
          <a:p>
            <a:r>
              <a:rPr lang="en-US" sz="3200" dirty="0">
                <a:solidFill>
                  <a:schemeClr val="bg1"/>
                </a:solidFill>
              </a:rPr>
              <a:t>Learning about the spread of Christianity and Islam, and their interactions both through peaceful trade and through violent conflict, gives us insight into relations between Muslims and Christians today.</a:t>
            </a:r>
          </a:p>
          <a:p>
            <a:endParaRPr lang="en-US" sz="3200" dirty="0">
              <a:solidFill>
                <a:schemeClr val="bg1"/>
              </a:solidFill>
            </a:endParaRPr>
          </a:p>
        </p:txBody>
      </p:sp>
    </p:spTree>
    <p:extLst>
      <p:ext uri="{BB962C8B-B14F-4D97-AF65-F5344CB8AC3E}">
        <p14:creationId xmlns:p14="http://schemas.microsoft.com/office/powerpoint/2010/main" val="658383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a:srcRect t="13210"/>
          <a:stretch/>
        </p:blipFill>
        <p:spPr bwMode="auto">
          <a:xfrm>
            <a:off x="554565" y="0"/>
            <a:ext cx="11044767" cy="6889514"/>
          </a:xfrm>
          <a:prstGeom prst="rect">
            <a:avLst/>
          </a:prstGeom>
          <a:ln>
            <a:noFill/>
          </a:ln>
          <a:effectLst>
            <a:softEdge rad="63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796928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38991527"/>
              </p:ext>
            </p:extLst>
          </p:nvPr>
        </p:nvGraphicFramePr>
        <p:xfrm>
          <a:off x="1189142" y="0"/>
          <a:ext cx="9893405" cy="6857992"/>
        </p:xfrm>
        <a:graphic>
          <a:graphicData uri="http://schemas.openxmlformats.org/drawingml/2006/table">
            <a:tbl>
              <a:tblPr firstRow="1" firstCol="1" bandRow="1">
                <a:tableStyleId>{F5AB1C69-6EDB-4FF4-983F-18BD219EF322}</a:tableStyleId>
              </a:tblPr>
              <a:tblGrid>
                <a:gridCol w="1729318">
                  <a:extLst>
                    <a:ext uri="{9D8B030D-6E8A-4147-A177-3AD203B41FA5}">
                      <a16:colId xmlns:a16="http://schemas.microsoft.com/office/drawing/2014/main" val="20000"/>
                    </a:ext>
                  </a:extLst>
                </a:gridCol>
                <a:gridCol w="8164087">
                  <a:extLst>
                    <a:ext uri="{9D8B030D-6E8A-4147-A177-3AD203B41FA5}">
                      <a16:colId xmlns:a16="http://schemas.microsoft.com/office/drawing/2014/main" val="20001"/>
                    </a:ext>
                  </a:extLst>
                </a:gridCol>
              </a:tblGrid>
              <a:tr h="390302">
                <a:tc>
                  <a:txBody>
                    <a:bodyPr/>
                    <a:lstStyle/>
                    <a:p>
                      <a:pPr>
                        <a:lnSpc>
                          <a:spcPct val="107000"/>
                        </a:lnSpc>
                        <a:spcAft>
                          <a:spcPts val="0"/>
                        </a:spcAft>
                      </a:pPr>
                      <a:r>
                        <a:rPr lang="en-AU" sz="2400">
                          <a:effectLst/>
                        </a:rPr>
                        <a:t>Year CE</a:t>
                      </a:r>
                      <a:endParaRPr lang="en-US" sz="1900">
                        <a:effectLst/>
                        <a:latin typeface="Calibri" charset="0"/>
                        <a:ea typeface="Calibri" charset="0"/>
                        <a:cs typeface="Times New Roman" charset="0"/>
                      </a:endParaRPr>
                    </a:p>
                  </a:txBody>
                  <a:tcPr marL="115288" marR="115288" marT="0" marB="0"/>
                </a:tc>
                <a:tc>
                  <a:txBody>
                    <a:bodyPr/>
                    <a:lstStyle/>
                    <a:p>
                      <a:pPr>
                        <a:lnSpc>
                          <a:spcPct val="107000"/>
                        </a:lnSpc>
                        <a:spcAft>
                          <a:spcPts val="0"/>
                        </a:spcAft>
                      </a:pPr>
                      <a:r>
                        <a:rPr lang="en-AU" sz="2400">
                          <a:effectLst/>
                        </a:rPr>
                        <a:t>Event</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0"/>
                  </a:ext>
                </a:extLst>
              </a:tr>
              <a:tr h="353263">
                <a:tc>
                  <a:txBody>
                    <a:bodyPr/>
                    <a:lstStyle/>
                    <a:p>
                      <a:pPr>
                        <a:lnSpc>
                          <a:spcPct val="115000"/>
                        </a:lnSpc>
                        <a:spcAft>
                          <a:spcPts val="0"/>
                        </a:spcAft>
                      </a:pPr>
                      <a:r>
                        <a:rPr lang="en-AU" sz="2000">
                          <a:effectLst/>
                        </a:rPr>
                        <a:t>476</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Last Emperor of the western Roman Empire is overthrown</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1"/>
                  </a:ext>
                </a:extLst>
              </a:tr>
              <a:tr h="353263">
                <a:tc>
                  <a:txBody>
                    <a:bodyPr/>
                    <a:lstStyle/>
                    <a:p>
                      <a:pPr>
                        <a:lnSpc>
                          <a:spcPct val="115000"/>
                        </a:lnSpc>
                        <a:spcAft>
                          <a:spcPts val="0"/>
                        </a:spcAft>
                      </a:pPr>
                      <a:r>
                        <a:rPr lang="en-AU" sz="2000">
                          <a:effectLst/>
                        </a:rPr>
                        <a:t>c.550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Japanese adopt Buddhism and Chinese Script </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2"/>
                  </a:ext>
                </a:extLst>
              </a:tr>
              <a:tr h="353263">
                <a:tc>
                  <a:txBody>
                    <a:bodyPr/>
                    <a:lstStyle/>
                    <a:p>
                      <a:pPr>
                        <a:lnSpc>
                          <a:spcPct val="115000"/>
                        </a:lnSpc>
                        <a:spcAft>
                          <a:spcPts val="0"/>
                        </a:spcAft>
                      </a:pPr>
                      <a:r>
                        <a:rPr lang="en-AU" sz="2000">
                          <a:effectLst/>
                        </a:rPr>
                        <a:t>570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Birth of Mohammad, who becomes the prophet of Islam</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3"/>
                  </a:ext>
                </a:extLst>
              </a:tr>
              <a:tr h="353263">
                <a:tc>
                  <a:txBody>
                    <a:bodyPr/>
                    <a:lstStyle/>
                    <a:p>
                      <a:pPr>
                        <a:lnSpc>
                          <a:spcPct val="115000"/>
                        </a:lnSpc>
                        <a:spcAft>
                          <a:spcPts val="0"/>
                        </a:spcAft>
                      </a:pPr>
                      <a:r>
                        <a:rPr lang="en-AU" sz="2000">
                          <a:effectLst/>
                        </a:rPr>
                        <a:t>793</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Vikings attack Lindisfarne, England</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4"/>
                  </a:ext>
                </a:extLst>
              </a:tr>
              <a:tr h="353263">
                <a:tc>
                  <a:txBody>
                    <a:bodyPr/>
                    <a:lstStyle/>
                    <a:p>
                      <a:pPr>
                        <a:lnSpc>
                          <a:spcPct val="115000"/>
                        </a:lnSpc>
                        <a:spcAft>
                          <a:spcPts val="0"/>
                        </a:spcAft>
                      </a:pPr>
                      <a:r>
                        <a:rPr lang="en-AU" sz="2000">
                          <a:effectLst/>
                        </a:rPr>
                        <a:t>800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Charlemagne is crowned Roman Emperor</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5"/>
                  </a:ext>
                </a:extLst>
              </a:tr>
              <a:tr h="353263">
                <a:tc>
                  <a:txBody>
                    <a:bodyPr/>
                    <a:lstStyle/>
                    <a:p>
                      <a:pPr>
                        <a:lnSpc>
                          <a:spcPct val="115000"/>
                        </a:lnSpc>
                        <a:spcAft>
                          <a:spcPts val="0"/>
                        </a:spcAft>
                      </a:pPr>
                      <a:r>
                        <a:rPr lang="en-AU" sz="2000">
                          <a:effectLst/>
                        </a:rPr>
                        <a:t>c.1000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Vikings settle at Vinland, Newfoundland</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6"/>
                  </a:ext>
                </a:extLst>
              </a:tr>
              <a:tr h="353263">
                <a:tc>
                  <a:txBody>
                    <a:bodyPr/>
                    <a:lstStyle/>
                    <a:p>
                      <a:pPr>
                        <a:lnSpc>
                          <a:spcPct val="115000"/>
                        </a:lnSpc>
                        <a:spcAft>
                          <a:spcPts val="0"/>
                        </a:spcAft>
                      </a:pPr>
                      <a:r>
                        <a:rPr lang="en-AU" sz="2000">
                          <a:effectLst/>
                        </a:rPr>
                        <a:t>1095</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First European Christian Crusade</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7"/>
                  </a:ext>
                </a:extLst>
              </a:tr>
              <a:tr h="353263">
                <a:tc>
                  <a:txBody>
                    <a:bodyPr/>
                    <a:lstStyle/>
                    <a:p>
                      <a:pPr>
                        <a:lnSpc>
                          <a:spcPct val="115000"/>
                        </a:lnSpc>
                        <a:spcAft>
                          <a:spcPts val="0"/>
                        </a:spcAft>
                      </a:pPr>
                      <a:r>
                        <a:rPr lang="en-AU" sz="2000">
                          <a:effectLst/>
                        </a:rPr>
                        <a:t>1206</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Temujin takes the title ‘Genghis Khan’ and Mongol tribes unify</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8"/>
                  </a:ext>
                </a:extLst>
              </a:tr>
              <a:tr h="353263">
                <a:tc>
                  <a:txBody>
                    <a:bodyPr/>
                    <a:lstStyle/>
                    <a:p>
                      <a:pPr>
                        <a:lnSpc>
                          <a:spcPct val="115000"/>
                        </a:lnSpc>
                        <a:spcAft>
                          <a:spcPts val="0"/>
                        </a:spcAft>
                      </a:pPr>
                      <a:r>
                        <a:rPr lang="en-AU" sz="2000">
                          <a:effectLst/>
                        </a:rPr>
                        <a:t>1192-1867</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Shogunate Japan</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09"/>
                  </a:ext>
                </a:extLst>
              </a:tr>
              <a:tr h="353263">
                <a:tc>
                  <a:txBody>
                    <a:bodyPr/>
                    <a:lstStyle/>
                    <a:p>
                      <a:pPr>
                        <a:lnSpc>
                          <a:spcPct val="115000"/>
                        </a:lnSpc>
                        <a:spcAft>
                          <a:spcPts val="0"/>
                        </a:spcAft>
                      </a:pPr>
                      <a:r>
                        <a:rPr lang="en-AU" sz="2000">
                          <a:effectLst/>
                        </a:rPr>
                        <a:t>1215</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Magna Carta is signed between King John and Barons in England</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0"/>
                  </a:ext>
                </a:extLst>
              </a:tr>
              <a:tr h="353263">
                <a:tc>
                  <a:txBody>
                    <a:bodyPr/>
                    <a:lstStyle/>
                    <a:p>
                      <a:pPr>
                        <a:lnSpc>
                          <a:spcPct val="115000"/>
                        </a:lnSpc>
                        <a:spcAft>
                          <a:spcPts val="0"/>
                        </a:spcAft>
                      </a:pPr>
                      <a:r>
                        <a:rPr lang="en-AU" sz="2000">
                          <a:effectLst/>
                        </a:rPr>
                        <a:t>1271</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Kublai Khan, grandson of Genghis Khan, founds Yuan Empire in Beijing</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1"/>
                  </a:ext>
                </a:extLst>
              </a:tr>
              <a:tr h="353263">
                <a:tc>
                  <a:txBody>
                    <a:bodyPr/>
                    <a:lstStyle/>
                    <a:p>
                      <a:pPr>
                        <a:lnSpc>
                          <a:spcPct val="115000"/>
                        </a:lnSpc>
                        <a:spcAft>
                          <a:spcPts val="0"/>
                        </a:spcAft>
                      </a:pPr>
                      <a:r>
                        <a:rPr lang="en-AU" sz="2000">
                          <a:effectLst/>
                        </a:rPr>
                        <a:t>1299</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Foundation of the Ottoman Empire</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2"/>
                  </a:ext>
                </a:extLst>
              </a:tr>
              <a:tr h="353263">
                <a:tc>
                  <a:txBody>
                    <a:bodyPr/>
                    <a:lstStyle/>
                    <a:p>
                      <a:pPr>
                        <a:lnSpc>
                          <a:spcPct val="115000"/>
                        </a:lnSpc>
                        <a:spcAft>
                          <a:spcPts val="0"/>
                        </a:spcAft>
                      </a:pPr>
                      <a:r>
                        <a:rPr lang="en-AU" sz="2000">
                          <a:effectLst/>
                        </a:rPr>
                        <a:t>1347</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Black Death reaches the Mediterranean Sea</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3"/>
                  </a:ext>
                </a:extLst>
              </a:tr>
              <a:tr h="353263">
                <a:tc>
                  <a:txBody>
                    <a:bodyPr/>
                    <a:lstStyle/>
                    <a:p>
                      <a:pPr>
                        <a:lnSpc>
                          <a:spcPct val="115000"/>
                        </a:lnSpc>
                        <a:spcAft>
                          <a:spcPts val="0"/>
                        </a:spcAft>
                      </a:pPr>
                      <a:r>
                        <a:rPr lang="en-AU" sz="2000">
                          <a:effectLst/>
                        </a:rPr>
                        <a:t>c.1450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Beginning of the Renaissance in Italy </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4"/>
                  </a:ext>
                </a:extLst>
              </a:tr>
              <a:tr h="706527">
                <a:tc>
                  <a:txBody>
                    <a:bodyPr/>
                    <a:lstStyle/>
                    <a:p>
                      <a:pPr>
                        <a:lnSpc>
                          <a:spcPct val="115000"/>
                        </a:lnSpc>
                        <a:spcAft>
                          <a:spcPts val="0"/>
                        </a:spcAft>
                      </a:pPr>
                      <a:r>
                        <a:rPr lang="en-AU" sz="2000">
                          <a:effectLst/>
                        </a:rPr>
                        <a:t>1453</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Turkish Ottoman Empire captures Constantinople and overthrows the Byzantine Empire</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5"/>
                  </a:ext>
                </a:extLst>
              </a:tr>
              <a:tr h="353263">
                <a:tc>
                  <a:txBody>
                    <a:bodyPr/>
                    <a:lstStyle/>
                    <a:p>
                      <a:pPr>
                        <a:lnSpc>
                          <a:spcPct val="115000"/>
                        </a:lnSpc>
                        <a:spcAft>
                          <a:spcPts val="0"/>
                        </a:spcAft>
                      </a:pPr>
                      <a:r>
                        <a:rPr lang="en-AU" sz="2000">
                          <a:effectLst/>
                        </a:rPr>
                        <a:t>1492</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Christopher Columbus arrives in the Americas</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6"/>
                  </a:ext>
                </a:extLst>
              </a:tr>
              <a:tr h="462218">
                <a:tc>
                  <a:txBody>
                    <a:bodyPr/>
                    <a:lstStyle/>
                    <a:p>
                      <a:pPr>
                        <a:lnSpc>
                          <a:spcPct val="115000"/>
                        </a:lnSpc>
                        <a:spcAft>
                          <a:spcPts val="0"/>
                        </a:spcAft>
                      </a:pPr>
                      <a:r>
                        <a:rPr lang="en-AU" sz="2000">
                          <a:effectLst/>
                        </a:rPr>
                        <a:t>1770</a:t>
                      </a:r>
                      <a:endParaRPr lang="en-US" sz="1900">
                        <a:effectLst/>
                        <a:latin typeface="Calibri" charset="0"/>
                        <a:ea typeface="Calibri" charset="0"/>
                        <a:cs typeface="Times New Roman" charset="0"/>
                      </a:endParaRPr>
                    </a:p>
                  </a:txBody>
                  <a:tcPr marL="115288" marR="115288" marT="0" marB="0"/>
                </a:tc>
                <a:tc>
                  <a:txBody>
                    <a:bodyPr/>
                    <a:lstStyle/>
                    <a:p>
                      <a:pPr>
                        <a:lnSpc>
                          <a:spcPct val="115000"/>
                        </a:lnSpc>
                        <a:spcAft>
                          <a:spcPts val="0"/>
                        </a:spcAft>
                      </a:pPr>
                      <a:r>
                        <a:rPr lang="en-AU" sz="2000">
                          <a:effectLst/>
                        </a:rPr>
                        <a:t>Cook maps the East coast of Australia</a:t>
                      </a:r>
                      <a:endParaRPr lang="en-US" sz="1900">
                        <a:effectLst/>
                        <a:latin typeface="Calibri" charset="0"/>
                        <a:ea typeface="Calibri" charset="0"/>
                        <a:cs typeface="Times New Roman" charset="0"/>
                      </a:endParaRPr>
                    </a:p>
                  </a:txBody>
                  <a:tcPr marL="115288" marR="115288" marT="0" marB="0"/>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44571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
          <p:cNvSpPr txBox="1">
            <a:spLocks/>
          </p:cNvSpPr>
          <p:nvPr/>
        </p:nvSpPr>
        <p:spPr>
          <a:xfrm>
            <a:off x="264941" y="1452204"/>
            <a:ext cx="11662118" cy="4718668"/>
          </a:xfrm>
          <a:prstGeom prst="rect">
            <a:avLst/>
          </a:prstGeom>
          <a:solidFill>
            <a:srgbClr val="757575">
              <a:alpha val="80000"/>
            </a:srgb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solidFill>
                  <a:schemeClr val="bg1"/>
                </a:solidFill>
              </a:rPr>
              <a:t>Glue in the map of key dates and locations under the heading of: </a:t>
            </a:r>
            <a:r>
              <a:rPr lang="en-US" u="sng" dirty="0">
                <a:solidFill>
                  <a:schemeClr val="bg1"/>
                </a:solidFill>
              </a:rPr>
              <a:t>Overview: The Ancient to the Modern World.</a:t>
            </a:r>
            <a:endParaRPr lang="en-US" dirty="0">
              <a:solidFill>
                <a:schemeClr val="bg1"/>
              </a:solidFill>
            </a:endParaRPr>
          </a:p>
          <a:p>
            <a:r>
              <a:rPr lang="en-US" dirty="0">
                <a:solidFill>
                  <a:schemeClr val="bg1"/>
                </a:solidFill>
              </a:rPr>
              <a:t>Create a timeline using the information  on the previous slide. Please use a ruler and be a accurate as you can with placing dates - you may </a:t>
            </a:r>
            <a:r>
              <a:rPr lang="en-US" dirty="0" err="1">
                <a:solidFill>
                  <a:schemeClr val="bg1"/>
                </a:solidFill>
              </a:rPr>
              <a:t>summarise</a:t>
            </a:r>
            <a:endParaRPr lang="en-US" dirty="0">
              <a:solidFill>
                <a:schemeClr val="bg1"/>
              </a:solidFill>
            </a:endParaRPr>
          </a:p>
          <a:p>
            <a:pPr marL="0" indent="0">
              <a:buNone/>
            </a:pPr>
            <a:r>
              <a:rPr lang="en-US" dirty="0">
                <a:solidFill>
                  <a:schemeClr val="bg1"/>
                </a:solidFill>
              </a:rPr>
              <a:t> events.</a:t>
            </a:r>
          </a:p>
        </p:txBody>
      </p:sp>
      <p:sp>
        <p:nvSpPr>
          <p:cNvPr id="2" name="Title 1"/>
          <p:cNvSpPr>
            <a:spLocks noGrp="1"/>
          </p:cNvSpPr>
          <p:nvPr>
            <p:ph type="title"/>
          </p:nvPr>
        </p:nvSpPr>
        <p:spPr>
          <a:xfrm>
            <a:off x="775356" y="11664"/>
            <a:ext cx="10515600" cy="1325563"/>
          </a:xfrm>
          <a:solidFill>
            <a:srgbClr val="757575">
              <a:alpha val="80000"/>
            </a:srgbClr>
          </a:solidFill>
        </p:spPr>
        <p:txBody>
          <a:bodyPr/>
          <a:lstStyle/>
          <a:p>
            <a:r>
              <a:rPr lang="en-US">
                <a:solidFill>
                  <a:schemeClr val="bg1"/>
                </a:solidFill>
                <a:effectLst>
                  <a:glow rad="63500">
                    <a:srgbClr val="471D1B"/>
                  </a:glow>
                </a:effectLst>
              </a:rPr>
              <a:t>Task – Handout: Map and Timeline</a:t>
            </a:r>
            <a:r>
              <a:rPr lang="en-US">
                <a:solidFill>
                  <a:schemeClr val="bg1"/>
                </a:solidFill>
              </a:rPr>
              <a:t>	</a:t>
            </a:r>
          </a:p>
        </p:txBody>
      </p:sp>
      <p:cxnSp>
        <p:nvCxnSpPr>
          <p:cNvPr id="5" name="Straight Connector 4"/>
          <p:cNvCxnSpPr/>
          <p:nvPr/>
        </p:nvCxnSpPr>
        <p:spPr>
          <a:xfrm>
            <a:off x="420407" y="4838765"/>
            <a:ext cx="11225498" cy="0"/>
          </a:xfrm>
          <a:prstGeom prst="line">
            <a:avLst/>
          </a:prstGeom>
          <a:ln>
            <a:solidFill>
              <a:schemeClr val="bg1"/>
            </a:solidFill>
          </a:ln>
          <a:effectLst>
            <a:outerShdw blurRad="50800" dist="762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6" name="TextBox 5"/>
          <p:cNvSpPr txBox="1"/>
          <p:nvPr/>
        </p:nvSpPr>
        <p:spPr>
          <a:xfrm rot="16200000">
            <a:off x="151264" y="5107909"/>
            <a:ext cx="907621"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476 AD</a:t>
            </a:r>
          </a:p>
        </p:txBody>
      </p:sp>
      <p:sp>
        <p:nvSpPr>
          <p:cNvPr id="7" name="TextBox 6"/>
          <p:cNvSpPr txBox="1"/>
          <p:nvPr/>
        </p:nvSpPr>
        <p:spPr>
          <a:xfrm rot="16200000">
            <a:off x="9641809" y="5171225"/>
            <a:ext cx="103425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1453 AD</a:t>
            </a:r>
          </a:p>
        </p:txBody>
      </p:sp>
      <p:sp>
        <p:nvSpPr>
          <p:cNvPr id="9" name="TextBox 8"/>
          <p:cNvSpPr txBox="1"/>
          <p:nvPr/>
        </p:nvSpPr>
        <p:spPr>
          <a:xfrm rot="16200000">
            <a:off x="705443" y="4076798"/>
            <a:ext cx="1162498"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C. 550 AD</a:t>
            </a:r>
          </a:p>
        </p:txBody>
      </p:sp>
      <p:sp>
        <p:nvSpPr>
          <p:cNvPr id="10" name="TextBox 9"/>
          <p:cNvSpPr txBox="1"/>
          <p:nvPr/>
        </p:nvSpPr>
        <p:spPr>
          <a:xfrm rot="16200000">
            <a:off x="1514498" y="5107908"/>
            <a:ext cx="907621"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570 AD</a:t>
            </a:r>
          </a:p>
        </p:txBody>
      </p:sp>
      <p:sp>
        <p:nvSpPr>
          <p:cNvPr id="11" name="TextBox 10"/>
          <p:cNvSpPr txBox="1"/>
          <p:nvPr/>
        </p:nvSpPr>
        <p:spPr>
          <a:xfrm rot="16200000">
            <a:off x="2196115" y="4200291"/>
            <a:ext cx="907621"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793 AD</a:t>
            </a:r>
          </a:p>
        </p:txBody>
      </p:sp>
      <p:sp>
        <p:nvSpPr>
          <p:cNvPr id="12" name="TextBox 11"/>
          <p:cNvSpPr txBox="1"/>
          <p:nvPr/>
        </p:nvSpPr>
        <p:spPr>
          <a:xfrm rot="16200000">
            <a:off x="2872114" y="5107904"/>
            <a:ext cx="907621"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800 AD</a:t>
            </a:r>
          </a:p>
        </p:txBody>
      </p:sp>
      <p:sp>
        <p:nvSpPr>
          <p:cNvPr id="13" name="TextBox 12"/>
          <p:cNvSpPr txBox="1"/>
          <p:nvPr/>
        </p:nvSpPr>
        <p:spPr>
          <a:xfrm rot="16200000">
            <a:off x="3388072" y="4033618"/>
            <a:ext cx="1237839"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c. 1000 AD</a:t>
            </a:r>
          </a:p>
        </p:txBody>
      </p:sp>
      <p:sp>
        <p:nvSpPr>
          <p:cNvPr id="14" name="TextBox 13"/>
          <p:cNvSpPr txBox="1"/>
          <p:nvPr/>
        </p:nvSpPr>
        <p:spPr>
          <a:xfrm rot="16200000">
            <a:off x="4172580" y="5171225"/>
            <a:ext cx="103425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1095 AD</a:t>
            </a:r>
          </a:p>
        </p:txBody>
      </p:sp>
      <p:sp>
        <p:nvSpPr>
          <p:cNvPr id="15" name="TextBox 14"/>
          <p:cNvSpPr txBox="1"/>
          <p:nvPr/>
        </p:nvSpPr>
        <p:spPr>
          <a:xfrm rot="16200000">
            <a:off x="4853647" y="4144001"/>
            <a:ext cx="103425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1206 AD</a:t>
            </a:r>
          </a:p>
        </p:txBody>
      </p:sp>
      <p:sp>
        <p:nvSpPr>
          <p:cNvPr id="16" name="TextBox 15"/>
          <p:cNvSpPr txBox="1"/>
          <p:nvPr/>
        </p:nvSpPr>
        <p:spPr>
          <a:xfrm rot="16200000">
            <a:off x="5592517" y="5178259"/>
            <a:ext cx="103425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1192 AD</a:t>
            </a:r>
          </a:p>
        </p:txBody>
      </p:sp>
      <p:sp>
        <p:nvSpPr>
          <p:cNvPr id="17" name="TextBox 16"/>
          <p:cNvSpPr txBox="1"/>
          <p:nvPr/>
        </p:nvSpPr>
        <p:spPr>
          <a:xfrm rot="16200000">
            <a:off x="6306660" y="4176061"/>
            <a:ext cx="97013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1215AD</a:t>
            </a:r>
          </a:p>
        </p:txBody>
      </p:sp>
      <p:sp>
        <p:nvSpPr>
          <p:cNvPr id="18" name="TextBox 17"/>
          <p:cNvSpPr txBox="1"/>
          <p:nvPr/>
        </p:nvSpPr>
        <p:spPr>
          <a:xfrm rot="16200000">
            <a:off x="6988361" y="5139161"/>
            <a:ext cx="97013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1271AD</a:t>
            </a:r>
          </a:p>
        </p:txBody>
      </p:sp>
      <p:sp>
        <p:nvSpPr>
          <p:cNvPr id="19" name="TextBox 18"/>
          <p:cNvSpPr txBox="1"/>
          <p:nvPr/>
        </p:nvSpPr>
        <p:spPr>
          <a:xfrm rot="16200000">
            <a:off x="7671591" y="4172546"/>
            <a:ext cx="97013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1299AD</a:t>
            </a:r>
          </a:p>
        </p:txBody>
      </p:sp>
      <p:sp>
        <p:nvSpPr>
          <p:cNvPr id="20" name="TextBox 19"/>
          <p:cNvSpPr txBox="1"/>
          <p:nvPr/>
        </p:nvSpPr>
        <p:spPr>
          <a:xfrm rot="16200000">
            <a:off x="8932692" y="4070755"/>
            <a:ext cx="1173719"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c. 1450AD</a:t>
            </a:r>
          </a:p>
        </p:txBody>
      </p:sp>
      <p:sp>
        <p:nvSpPr>
          <p:cNvPr id="21" name="TextBox 20"/>
          <p:cNvSpPr txBox="1"/>
          <p:nvPr/>
        </p:nvSpPr>
        <p:spPr>
          <a:xfrm rot="16200000">
            <a:off x="8243818" y="5234539"/>
            <a:ext cx="1160895"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11347 AD</a:t>
            </a:r>
          </a:p>
        </p:txBody>
      </p:sp>
      <p:sp>
        <p:nvSpPr>
          <p:cNvPr id="23" name="TextBox 22"/>
          <p:cNvSpPr txBox="1"/>
          <p:nvPr/>
        </p:nvSpPr>
        <p:spPr>
          <a:xfrm rot="16200000">
            <a:off x="11127371" y="5146198"/>
            <a:ext cx="97013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1770AD</a:t>
            </a:r>
          </a:p>
        </p:txBody>
      </p:sp>
      <p:sp>
        <p:nvSpPr>
          <p:cNvPr id="24" name="TextBox 23"/>
          <p:cNvSpPr txBox="1"/>
          <p:nvPr/>
        </p:nvSpPr>
        <p:spPr>
          <a:xfrm rot="16200000">
            <a:off x="10290344" y="4144001"/>
            <a:ext cx="1034257" cy="369332"/>
          </a:xfrm>
          <a:prstGeom prst="rect">
            <a:avLst/>
          </a:prstGeom>
        </p:spPr>
        <p:style>
          <a:lnRef idx="3">
            <a:schemeClr val="lt1"/>
          </a:lnRef>
          <a:fillRef idx="1">
            <a:schemeClr val="dk1"/>
          </a:fillRef>
          <a:effectRef idx="1">
            <a:schemeClr val="dk1"/>
          </a:effectRef>
          <a:fontRef idx="minor">
            <a:schemeClr val="lt1"/>
          </a:fontRef>
        </p:style>
        <p:txBody>
          <a:bodyPr wrap="none" rtlCol="0">
            <a:spAutoFit/>
          </a:bodyPr>
          <a:lstStyle/>
          <a:p>
            <a:r>
              <a:rPr lang="en-US"/>
              <a:t>1492 AD</a:t>
            </a:r>
          </a:p>
        </p:txBody>
      </p:sp>
    </p:spTree>
    <p:extLst>
      <p:ext uri="{BB962C8B-B14F-4D97-AF65-F5344CB8AC3E}">
        <p14:creationId xmlns:p14="http://schemas.microsoft.com/office/powerpoint/2010/main" val="17467507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2764</TotalTime>
  <Words>3402</Words>
  <Application>Microsoft Macintosh PowerPoint</Application>
  <PresentationFormat>Widescreen</PresentationFormat>
  <Paragraphs>320</Paragraphs>
  <Slides>54</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54</vt:i4>
      </vt:variant>
    </vt:vector>
  </HeadingPairs>
  <TitlesOfParts>
    <vt:vector size="60" baseType="lpstr">
      <vt:lpstr>Arial</vt:lpstr>
      <vt:lpstr>Calibri</vt:lpstr>
      <vt:lpstr>Century Gothic</vt:lpstr>
      <vt:lpstr>Tw Cen MT</vt:lpstr>
      <vt:lpstr>Wingdings</vt:lpstr>
      <vt:lpstr>Office Theme</vt:lpstr>
      <vt:lpstr>PowerPoint Presentation</vt:lpstr>
      <vt:lpstr>Overview: The Ancient to Medieval World</vt:lpstr>
      <vt:lpstr>PowerPoint Presentation</vt:lpstr>
      <vt:lpstr>Overview: The Ancient to Modern World</vt:lpstr>
      <vt:lpstr>PowerPoint Presentation</vt:lpstr>
      <vt:lpstr>Why it’s relevant today?</vt:lpstr>
      <vt:lpstr>PowerPoint Presentation</vt:lpstr>
      <vt:lpstr>PowerPoint Presentation</vt:lpstr>
      <vt:lpstr>Task – Handout: Map and Timeline </vt:lpstr>
      <vt:lpstr>The Roman Empire:</vt:lpstr>
      <vt:lpstr>What contributed to the success of the Roman Empire?</vt:lpstr>
      <vt:lpstr>What contributed to the success of the Roman Empire?</vt:lpstr>
      <vt:lpstr>PowerPoint Presentation</vt:lpstr>
      <vt:lpstr>PowerPoint Presentation</vt:lpstr>
      <vt:lpstr>#1 The Fall of the Roman Empire</vt:lpstr>
      <vt:lpstr>#1 The Fall of the Roman Empire</vt:lpstr>
      <vt:lpstr>#1 The Fall of the Roman Empire</vt:lpstr>
      <vt:lpstr>In your workbooks…</vt:lpstr>
      <vt:lpstr>Politically</vt:lpstr>
      <vt:lpstr>Economically</vt:lpstr>
      <vt:lpstr>Militarily</vt:lpstr>
      <vt:lpstr>Socially</vt:lpstr>
      <vt:lpstr>PowerPoint Presentation</vt:lpstr>
      <vt:lpstr>PowerPoint Presentation</vt:lpstr>
      <vt:lpstr>PowerPoint Presentation</vt:lpstr>
      <vt:lpstr>Immediate Causes: Barbarian Invasion!</vt:lpstr>
      <vt:lpstr>Immediate Causes: Barbarian Invasion!</vt:lpstr>
      <vt:lpstr>CONCEPT MAPPING</vt:lpstr>
      <vt:lpstr>From Ancient to Medieval</vt:lpstr>
      <vt:lpstr>Write and answer the following questions in your books</vt:lpstr>
      <vt:lpstr>PowerPoint Presentation</vt:lpstr>
      <vt:lpstr>#1 The Fall of Rome: Links and Videos</vt:lpstr>
      <vt:lpstr>#2 The rise of Christianity and Islam.</vt:lpstr>
      <vt:lpstr>Jesus and the roman empire</vt:lpstr>
      <vt:lpstr>Jesus and the roman empire</vt:lpstr>
      <vt:lpstr>Emperor Nero &amp; the early Christians</vt:lpstr>
      <vt:lpstr>Christian persecution</vt:lpstr>
      <vt:lpstr>The Rise of Christianity</vt:lpstr>
      <vt:lpstr>The Rise of Christianity</vt:lpstr>
      <vt:lpstr>PowerPoint Presentation</vt:lpstr>
      <vt:lpstr>The Rise of Christianity</vt:lpstr>
      <vt:lpstr>The spread of religions around the world</vt:lpstr>
      <vt:lpstr>Comparison between  Christianity and Islam</vt:lpstr>
      <vt:lpstr>#4 Emergence of New Ideas</vt:lpstr>
      <vt:lpstr>Renaissance</vt:lpstr>
      <vt:lpstr>Renaissance</vt:lpstr>
      <vt:lpstr>Renaissance</vt:lpstr>
      <vt:lpstr>Scientific Revolution </vt:lpstr>
      <vt:lpstr>Scientific Revolution </vt:lpstr>
      <vt:lpstr>Scientific Revolution </vt:lpstr>
      <vt:lpstr>Scientific Revolution </vt:lpstr>
      <vt:lpstr>The Enlightenment</vt:lpstr>
      <vt:lpstr>The Enlightenment</vt:lpstr>
      <vt:lpstr>Student Task: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Lynda A</dc:creator>
  <cp:lastModifiedBy>Lynda Anvieh</cp:lastModifiedBy>
  <cp:revision>89</cp:revision>
  <cp:lastPrinted>2017-07-14T02:25:16Z</cp:lastPrinted>
  <dcterms:created xsi:type="dcterms:W3CDTF">2016-07-23T02:24:19Z</dcterms:created>
  <dcterms:modified xsi:type="dcterms:W3CDTF">2021-06-01T11:21:25Z</dcterms:modified>
</cp:coreProperties>
</file>

<file path=docProps/thumbnail.jpeg>
</file>